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8"/>
  </p:notesMasterIdLst>
  <p:sldIdLst>
    <p:sldId id="264" r:id="rId2"/>
    <p:sldId id="265" r:id="rId3"/>
    <p:sldId id="266" r:id="rId4"/>
    <p:sldId id="290" r:id="rId5"/>
    <p:sldId id="267" r:id="rId6"/>
    <p:sldId id="291" r:id="rId7"/>
    <p:sldId id="268" r:id="rId8"/>
    <p:sldId id="292" r:id="rId9"/>
    <p:sldId id="256" r:id="rId10"/>
    <p:sldId id="257" r:id="rId11"/>
    <p:sldId id="261" r:id="rId12"/>
    <p:sldId id="260" r:id="rId13"/>
    <p:sldId id="259" r:id="rId14"/>
    <p:sldId id="262" r:id="rId15"/>
    <p:sldId id="258" r:id="rId16"/>
    <p:sldId id="263" r:id="rId17"/>
    <p:sldId id="269" r:id="rId18"/>
    <p:sldId id="280" r:id="rId19"/>
    <p:sldId id="279" r:id="rId20"/>
    <p:sldId id="281" r:id="rId21"/>
    <p:sldId id="282" r:id="rId22"/>
    <p:sldId id="284" r:id="rId23"/>
    <p:sldId id="283" r:id="rId24"/>
    <p:sldId id="285" r:id="rId25"/>
    <p:sldId id="286" r:id="rId26"/>
    <p:sldId id="287" r:id="rId27"/>
    <p:sldId id="288" r:id="rId28"/>
    <p:sldId id="289" r:id="rId29"/>
    <p:sldId id="274" r:id="rId30"/>
    <p:sldId id="293" r:id="rId31"/>
    <p:sldId id="294" r:id="rId32"/>
    <p:sldId id="270" r:id="rId33"/>
    <p:sldId id="295" r:id="rId34"/>
    <p:sldId id="275" r:id="rId35"/>
    <p:sldId id="276" r:id="rId36"/>
    <p:sldId id="278" r:id="rId37"/>
  </p:sldIdLst>
  <p:sldSz cx="9144000" cy="6858000" type="screen4x3"/>
  <p:notesSz cx="7010400" cy="92964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  <a:srgbClr val="520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8351" autoAdjust="0"/>
  </p:normalViewPr>
  <p:slideViewPr>
    <p:cSldViewPr snapToGrid="0" snapToObjects="1">
      <p:cViewPr varScale="1">
        <p:scale>
          <a:sx n="102" d="100"/>
          <a:sy n="102" d="100"/>
        </p:scale>
        <p:origin x="1884" y="-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View of Raw data: difficulty in visualization.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Thus, generating analytics revolving around multiple spreadsheets with redundant data is not a reliable way to gather insights within a business and predicting future trends to gain competitive advantage.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varying grain of information :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For example, in order to answer BI needs like 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corporate acquisitions relevant for biggest events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we can answer the BI need using ‘event-level’ data and on the other hand, in order to answer BI needs like 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what participant behavior drives fundraising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we can use databases on ‘participant-level’.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9928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5362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6143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rgbClr val="520725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rgbClr val="520725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520725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rgbClr val="52072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520725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rgbClr val="52072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rgbClr val="52072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520725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520725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520725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520725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-75" y="6727600"/>
            <a:ext cx="9144000" cy="1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6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10450" y="2743200"/>
            <a:ext cx="8123100" cy="10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508000" algn="l" rtl="0">
              <a:spcBef>
                <a:spcPts val="88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Arial"/>
              <a:buChar char="•"/>
              <a:defRPr sz="4400" b="1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520725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73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520725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520725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520725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520725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520725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520725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520725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520725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520725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520725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rgbClr val="520725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520725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rgbClr val="52072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rgbClr val="52072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73619" y="151333"/>
            <a:ext cx="8229600" cy="970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2072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5207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520725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520725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520725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520725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52072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 rot="5400000">
            <a:off x="4161646" y="1964517"/>
            <a:ext cx="870268" cy="9193561"/>
          </a:xfrm>
          <a:prstGeom prst="rect">
            <a:avLst/>
          </a:prstGeom>
          <a:solidFill>
            <a:srgbClr val="520725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703898" y="6277826"/>
            <a:ext cx="3225566" cy="43073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2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6" Type="http://schemas.openxmlformats.org/officeDocument/2006/relationships/image" Target="../media/image60.svg"/><Relationship Id="rId10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hyperlink" Target="mailto:Divyeshbatra90@tamu.edu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Kothari.tanushree@tamu.edu" TargetMode="External"/><Relationship Id="rId5" Type="http://schemas.microsoft.com/office/2007/relationships/hdphoto" Target="../media/hdphoto5.wdp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7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0631" y="2057400"/>
            <a:ext cx="7904284" cy="1846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0841" y="2355378"/>
            <a:ext cx="7612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B54721">
                    <a:lumMod val="50000"/>
                  </a:srgbClr>
                </a:solidFill>
                <a:effectLst/>
                <a:uLnTx/>
                <a:uFillTx/>
                <a:sym typeface="Arial"/>
              </a:rPr>
              <a:t>Data</a:t>
            </a:r>
            <a:r>
              <a:rPr kumimoji="0" lang="en-US" sz="3600" b="1" i="0" u="none" strike="noStrike" kern="0" cap="none" spc="0" normalizeH="0" noProof="0" dirty="0" smtClean="0">
                <a:ln>
                  <a:noFill/>
                </a:ln>
                <a:solidFill>
                  <a:srgbClr val="B54721">
                    <a:lumMod val="50000"/>
                  </a:srgbClr>
                </a:solidFill>
                <a:effectLst/>
                <a:uLnTx/>
                <a:uFillTx/>
                <a:sym typeface="Arial"/>
              </a:rPr>
              <a:t> Warehousing Project: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b="1" noProof="0" dirty="0" smtClean="0">
                <a:solidFill>
                  <a:srgbClr val="B54721">
                    <a:lumMod val="50000"/>
                  </a:srgbClr>
                </a:solidFill>
              </a:rPr>
              <a:t>University Teradata Challenge’18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B54721">
                  <a:lumMod val="50000"/>
                </a:srgbClr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28137" y="4378015"/>
            <a:ext cx="3675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B54721">
                    <a:lumMod val="50000"/>
                  </a:srgbClr>
                </a:solidFill>
                <a:effectLst/>
                <a:uLnTx/>
                <a:uFillTx/>
                <a:sym typeface="Arial"/>
              </a:rPr>
              <a:t>Divyesh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54721">
                    <a:lumMod val="50000"/>
                  </a:srgbClr>
                </a:solidFill>
                <a:effectLst/>
                <a:uLnTx/>
                <a:uFillTx/>
                <a:sym typeface="Arial"/>
              </a:rPr>
              <a:t>Batra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B54721">
                  <a:lumMod val="50000"/>
                </a:srgbClr>
              </a:solidFill>
              <a:effectLst/>
              <a:uLnTx/>
              <a:uFillTx/>
              <a:sym typeface="Arial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54721">
                    <a:lumMod val="50000"/>
                  </a:srgbClr>
                </a:solidFill>
                <a:effectLst/>
                <a:uLnTx/>
                <a:uFillTx/>
                <a:sym typeface="Arial"/>
              </a:rPr>
              <a:t>Tanushree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B54721">
                    <a:lumMod val="50000"/>
                  </a:srgbClr>
                </a:solidFill>
                <a:effectLst/>
                <a:uLnTx/>
                <a:uFillTx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B54721">
                    <a:lumMod val="50000"/>
                  </a:srgbClr>
                </a:solidFill>
                <a:effectLst/>
                <a:uLnTx/>
                <a:uFillTx/>
                <a:sym typeface="Arial"/>
              </a:rPr>
              <a:t>Kothari</a:t>
            </a:r>
            <a:endParaRPr lang="en-US" sz="2800" dirty="0">
              <a:solidFill>
                <a:srgbClr val="B54721">
                  <a:lumMod val="50000"/>
                </a:srgbClr>
              </a:solidFill>
            </a:endParaRPr>
          </a:p>
        </p:txBody>
      </p:sp>
      <p:pic>
        <p:nvPicPr>
          <p:cNvPr id="7" name="image4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77717" y="5011413"/>
            <a:ext cx="1001713" cy="7059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" descr="Image result for national ms socie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36" y="5085987"/>
            <a:ext cx="903172" cy="67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texas a&amp;m university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915" y="-186852"/>
            <a:ext cx="2370218" cy="189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teradata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36" y="4378015"/>
            <a:ext cx="1967074" cy="63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02669" y="5294361"/>
            <a:ext cx="2441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00000"/>
                </a:solidFill>
              </a:rPr>
              <a:t>Date - 12/10/2018 </a:t>
            </a:r>
            <a:endParaRPr lang="en-US" sz="2000" dirty="0">
              <a:solidFill>
                <a:srgbClr val="5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25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59726" y="2674801"/>
            <a:ext cx="19295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Data Warehouse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-367686" y="4607"/>
            <a:ext cx="761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Proposed Systems: Data Warehouse vs. RDBMS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567331-3F89-4DDE-A9AD-9C1137A6C1E5}"/>
              </a:ext>
            </a:extLst>
          </p:cNvPr>
          <p:cNvGrpSpPr/>
          <p:nvPr/>
        </p:nvGrpSpPr>
        <p:grpSpPr>
          <a:xfrm>
            <a:off x="2449029" y="1022331"/>
            <a:ext cx="5031850" cy="1729699"/>
            <a:chOff x="3272236" y="1356790"/>
            <a:chExt cx="5763242" cy="1981115"/>
          </a:xfrm>
        </p:grpSpPr>
        <p:sp>
          <p:nvSpPr>
            <p:cNvPr id="28" name="Graphic 3" descr="Checkmark">
              <a:extLst>
                <a:ext uri="{FF2B5EF4-FFF2-40B4-BE49-F238E27FC236}">
                  <a16:creationId xmlns:a16="http://schemas.microsoft.com/office/drawing/2014/main" id="{08F7C32F-6E60-4542-9C8B-CFEEF47308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72236" y="1601441"/>
              <a:ext cx="1848526" cy="1311858"/>
            </a:xfrm>
            <a:custGeom>
              <a:avLst/>
              <a:gdLst>
                <a:gd name="connsiteX0" fmla="*/ 810101 w 885825"/>
                <a:gd name="connsiteY0" fmla="*/ 7144 h 628650"/>
                <a:gd name="connsiteX1" fmla="*/ 322421 w 885825"/>
                <a:gd name="connsiteY1" fmla="*/ 468154 h 628650"/>
                <a:gd name="connsiteX2" fmla="*/ 88106 w 885825"/>
                <a:gd name="connsiteY2" fmla="*/ 228124 h 628650"/>
                <a:gd name="connsiteX3" fmla="*/ 7144 w 885825"/>
                <a:gd name="connsiteY3" fmla="*/ 305276 h 628650"/>
                <a:gd name="connsiteX4" fmla="*/ 318611 w 885825"/>
                <a:gd name="connsiteY4" fmla="*/ 625316 h 628650"/>
                <a:gd name="connsiteX5" fmla="*/ 400526 w 885825"/>
                <a:gd name="connsiteY5" fmla="*/ 549116 h 628650"/>
                <a:gd name="connsiteX6" fmla="*/ 887254 w 885825"/>
                <a:gd name="connsiteY6" fmla="*/ 87154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5825" h="628650">
                  <a:moveTo>
                    <a:pt x="810101" y="7144"/>
                  </a:moveTo>
                  <a:lnTo>
                    <a:pt x="322421" y="468154"/>
                  </a:lnTo>
                  <a:lnTo>
                    <a:pt x="88106" y="228124"/>
                  </a:lnTo>
                  <a:lnTo>
                    <a:pt x="7144" y="305276"/>
                  </a:lnTo>
                  <a:lnTo>
                    <a:pt x="318611" y="625316"/>
                  </a:lnTo>
                  <a:lnTo>
                    <a:pt x="400526" y="549116"/>
                  </a:lnTo>
                  <a:lnTo>
                    <a:pt x="887254" y="8715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0422F53-0C4E-48B1-BBA7-DE90D180F924}"/>
                </a:ext>
              </a:extLst>
            </p:cNvPr>
            <p:cNvGrpSpPr/>
            <p:nvPr/>
          </p:nvGrpSpPr>
          <p:grpSpPr>
            <a:xfrm>
              <a:off x="6669647" y="1356790"/>
              <a:ext cx="2365831" cy="1981115"/>
              <a:chOff x="5853127" y="1941549"/>
              <a:chExt cx="2605496" cy="2181807"/>
            </a:xfrm>
          </p:grpSpPr>
          <p:sp>
            <p:nvSpPr>
              <p:cNvPr id="30" name="Freeform 101">
                <a:extLst>
                  <a:ext uri="{FF2B5EF4-FFF2-40B4-BE49-F238E27FC236}">
                    <a16:creationId xmlns:a16="http://schemas.microsoft.com/office/drawing/2014/main" id="{05371844-0095-4C19-B91C-7DBC5B535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5552" y="1959513"/>
                <a:ext cx="1973071" cy="2163843"/>
              </a:xfrm>
              <a:custGeom>
                <a:avLst/>
                <a:gdLst>
                  <a:gd name="T0" fmla="*/ 2242 w 2336"/>
                  <a:gd name="T1" fmla="*/ 1081 h 2562"/>
                  <a:gd name="T2" fmla="*/ 2229 w 2336"/>
                  <a:gd name="T3" fmla="*/ 1087 h 2562"/>
                  <a:gd name="T4" fmla="*/ 2246 w 2336"/>
                  <a:gd name="T5" fmla="*/ 1091 h 2562"/>
                  <a:gd name="T6" fmla="*/ 2246 w 2336"/>
                  <a:gd name="T7" fmla="*/ 1443 h 2562"/>
                  <a:gd name="T8" fmla="*/ 1639 w 2336"/>
                  <a:gd name="T9" fmla="*/ 1467 h 2562"/>
                  <a:gd name="T10" fmla="*/ 1479 w 2336"/>
                  <a:gd name="T11" fmla="*/ 1531 h 2562"/>
                  <a:gd name="T12" fmla="*/ 1716 w 2336"/>
                  <a:gd name="T13" fmla="*/ 2241 h 2562"/>
                  <a:gd name="T14" fmla="*/ 1433 w 2336"/>
                  <a:gd name="T15" fmla="*/ 2485 h 2562"/>
                  <a:gd name="T16" fmla="*/ 1196 w 2336"/>
                  <a:gd name="T17" fmla="*/ 1951 h 2562"/>
                  <a:gd name="T18" fmla="*/ 517 w 2336"/>
                  <a:gd name="T19" fmla="*/ 1302 h 2562"/>
                  <a:gd name="T20" fmla="*/ 0 w 2336"/>
                  <a:gd name="T21" fmla="*/ 1286 h 2562"/>
                  <a:gd name="T22" fmla="*/ 0 w 2336"/>
                  <a:gd name="T23" fmla="*/ 294 h 2562"/>
                  <a:gd name="T24" fmla="*/ 562 w 2336"/>
                  <a:gd name="T25" fmla="*/ 294 h 2562"/>
                  <a:gd name="T26" fmla="*/ 1112 w 2336"/>
                  <a:gd name="T27" fmla="*/ 49 h 2562"/>
                  <a:gd name="T28" fmla="*/ 1532 w 2336"/>
                  <a:gd name="T29" fmla="*/ 19 h 2562"/>
                  <a:gd name="T30" fmla="*/ 2084 w 2336"/>
                  <a:gd name="T31" fmla="*/ 30 h 2562"/>
                  <a:gd name="T32" fmla="*/ 2084 w 2336"/>
                  <a:gd name="T33" fmla="*/ 338 h 2562"/>
                  <a:gd name="T34" fmla="*/ 2081 w 2336"/>
                  <a:gd name="T35" fmla="*/ 340 h 2562"/>
                  <a:gd name="T36" fmla="*/ 2165 w 2336"/>
                  <a:gd name="T37" fmla="*/ 352 h 2562"/>
                  <a:gd name="T38" fmla="*/ 2165 w 2336"/>
                  <a:gd name="T39" fmla="*/ 705 h 2562"/>
                  <a:gd name="T40" fmla="*/ 2142 w 2336"/>
                  <a:gd name="T41" fmla="*/ 715 h 2562"/>
                  <a:gd name="T42" fmla="*/ 2242 w 2336"/>
                  <a:gd name="T43" fmla="*/ 728 h 2562"/>
                  <a:gd name="T44" fmla="*/ 2242 w 2336"/>
                  <a:gd name="T45" fmla="*/ 1081 h 2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36" h="2562">
                    <a:moveTo>
                      <a:pt x="2242" y="1081"/>
                    </a:moveTo>
                    <a:cubicBezTo>
                      <a:pt x="2239" y="1083"/>
                      <a:pt x="2234" y="1085"/>
                      <a:pt x="2229" y="1087"/>
                    </a:cubicBezTo>
                    <a:cubicBezTo>
                      <a:pt x="2236" y="1088"/>
                      <a:pt x="2242" y="1089"/>
                      <a:pt x="2246" y="1091"/>
                    </a:cubicBezTo>
                    <a:cubicBezTo>
                      <a:pt x="2334" y="1114"/>
                      <a:pt x="2334" y="1389"/>
                      <a:pt x="2246" y="1443"/>
                    </a:cubicBezTo>
                    <a:cubicBezTo>
                      <a:pt x="2176" y="1487"/>
                      <a:pt x="1837" y="1500"/>
                      <a:pt x="1639" y="1467"/>
                    </a:cubicBezTo>
                    <a:cubicBezTo>
                      <a:pt x="1564" y="1481"/>
                      <a:pt x="1503" y="1500"/>
                      <a:pt x="1479" y="1531"/>
                    </a:cubicBezTo>
                    <a:cubicBezTo>
                      <a:pt x="1395" y="1638"/>
                      <a:pt x="1746" y="1920"/>
                      <a:pt x="1716" y="2241"/>
                    </a:cubicBezTo>
                    <a:cubicBezTo>
                      <a:pt x="1685" y="2562"/>
                      <a:pt x="1502" y="2493"/>
                      <a:pt x="1433" y="2485"/>
                    </a:cubicBezTo>
                    <a:cubicBezTo>
                      <a:pt x="1364" y="2478"/>
                      <a:pt x="1380" y="2127"/>
                      <a:pt x="1196" y="1951"/>
                    </a:cubicBezTo>
                    <a:cubicBezTo>
                      <a:pt x="1013" y="1775"/>
                      <a:pt x="616" y="1332"/>
                      <a:pt x="517" y="1302"/>
                    </a:cubicBezTo>
                    <a:cubicBezTo>
                      <a:pt x="417" y="1271"/>
                      <a:pt x="0" y="1286"/>
                      <a:pt x="0" y="1286"/>
                    </a:cubicBezTo>
                    <a:lnTo>
                      <a:pt x="0" y="294"/>
                    </a:lnTo>
                    <a:lnTo>
                      <a:pt x="562" y="294"/>
                    </a:lnTo>
                    <a:cubicBezTo>
                      <a:pt x="608" y="294"/>
                      <a:pt x="738" y="126"/>
                      <a:pt x="1112" y="49"/>
                    </a:cubicBezTo>
                    <a:cubicBezTo>
                      <a:pt x="1250" y="21"/>
                      <a:pt x="1397" y="15"/>
                      <a:pt x="1532" y="19"/>
                    </a:cubicBezTo>
                    <a:cubicBezTo>
                      <a:pt x="1687" y="0"/>
                      <a:pt x="2014" y="12"/>
                      <a:pt x="2084" y="30"/>
                    </a:cubicBezTo>
                    <a:cubicBezTo>
                      <a:pt x="2164" y="50"/>
                      <a:pt x="2164" y="291"/>
                      <a:pt x="2084" y="338"/>
                    </a:cubicBezTo>
                    <a:cubicBezTo>
                      <a:pt x="2083" y="339"/>
                      <a:pt x="2082" y="340"/>
                      <a:pt x="2081" y="340"/>
                    </a:cubicBezTo>
                    <a:cubicBezTo>
                      <a:pt x="2119" y="344"/>
                      <a:pt x="2148" y="348"/>
                      <a:pt x="2165" y="352"/>
                    </a:cubicBezTo>
                    <a:cubicBezTo>
                      <a:pt x="2255" y="375"/>
                      <a:pt x="2255" y="651"/>
                      <a:pt x="2165" y="705"/>
                    </a:cubicBezTo>
                    <a:cubicBezTo>
                      <a:pt x="2159" y="709"/>
                      <a:pt x="2151" y="712"/>
                      <a:pt x="2142" y="715"/>
                    </a:cubicBezTo>
                    <a:cubicBezTo>
                      <a:pt x="2187" y="719"/>
                      <a:pt x="2223" y="723"/>
                      <a:pt x="2242" y="728"/>
                    </a:cubicBezTo>
                    <a:cubicBezTo>
                      <a:pt x="2336" y="751"/>
                      <a:pt x="2336" y="1027"/>
                      <a:pt x="2242" y="1081"/>
                    </a:cubicBezTo>
                    <a:close/>
                  </a:path>
                </a:pathLst>
              </a:custGeom>
              <a:solidFill>
                <a:srgbClr val="EBAE78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" name="Freeform 102">
                <a:extLst>
                  <a:ext uri="{FF2B5EF4-FFF2-40B4-BE49-F238E27FC236}">
                    <a16:creationId xmlns:a16="http://schemas.microsoft.com/office/drawing/2014/main" id="{771C6F97-AAB1-4265-A544-3DC399E9B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5552" y="2445594"/>
                <a:ext cx="1345870" cy="1633336"/>
              </a:xfrm>
              <a:custGeom>
                <a:avLst/>
                <a:gdLst>
                  <a:gd name="T0" fmla="*/ 1485 w 1594"/>
                  <a:gd name="T1" fmla="*/ 1698 h 1935"/>
                  <a:gd name="T2" fmla="*/ 1235 w 1594"/>
                  <a:gd name="T3" fmla="*/ 1212 h 1935"/>
                  <a:gd name="T4" fmla="*/ 530 w 1594"/>
                  <a:gd name="T5" fmla="*/ 553 h 1935"/>
                  <a:gd name="T6" fmla="*/ 303 w 1594"/>
                  <a:gd name="T7" fmla="*/ 0 h 1935"/>
                  <a:gd name="T8" fmla="*/ 0 w 1594"/>
                  <a:gd name="T9" fmla="*/ 106 h 1935"/>
                  <a:gd name="T10" fmla="*/ 0 w 1594"/>
                  <a:gd name="T11" fmla="*/ 712 h 1935"/>
                  <a:gd name="T12" fmla="*/ 517 w 1594"/>
                  <a:gd name="T13" fmla="*/ 728 h 1935"/>
                  <a:gd name="T14" fmla="*/ 1196 w 1594"/>
                  <a:gd name="T15" fmla="*/ 1377 h 1935"/>
                  <a:gd name="T16" fmla="*/ 1433 w 1594"/>
                  <a:gd name="T17" fmla="*/ 1911 h 1935"/>
                  <a:gd name="T18" fmla="*/ 1594 w 1594"/>
                  <a:gd name="T19" fmla="*/ 1910 h 1935"/>
                  <a:gd name="T20" fmla="*/ 1485 w 1594"/>
                  <a:gd name="T21" fmla="*/ 1698 h 1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94" h="1935">
                    <a:moveTo>
                      <a:pt x="1485" y="1698"/>
                    </a:moveTo>
                    <a:cubicBezTo>
                      <a:pt x="1493" y="1508"/>
                      <a:pt x="1394" y="1334"/>
                      <a:pt x="1235" y="1212"/>
                    </a:cubicBezTo>
                    <a:cubicBezTo>
                      <a:pt x="1076" y="1091"/>
                      <a:pt x="750" y="606"/>
                      <a:pt x="530" y="553"/>
                    </a:cubicBezTo>
                    <a:cubicBezTo>
                      <a:pt x="311" y="500"/>
                      <a:pt x="303" y="0"/>
                      <a:pt x="303" y="0"/>
                    </a:cubicBezTo>
                    <a:lnTo>
                      <a:pt x="0" y="106"/>
                    </a:lnTo>
                    <a:lnTo>
                      <a:pt x="0" y="712"/>
                    </a:lnTo>
                    <a:cubicBezTo>
                      <a:pt x="0" y="712"/>
                      <a:pt x="417" y="697"/>
                      <a:pt x="517" y="728"/>
                    </a:cubicBezTo>
                    <a:cubicBezTo>
                      <a:pt x="616" y="758"/>
                      <a:pt x="1013" y="1201"/>
                      <a:pt x="1196" y="1377"/>
                    </a:cubicBezTo>
                    <a:cubicBezTo>
                      <a:pt x="1380" y="1553"/>
                      <a:pt x="1364" y="1904"/>
                      <a:pt x="1433" y="1911"/>
                    </a:cubicBezTo>
                    <a:cubicBezTo>
                      <a:pt x="1469" y="1915"/>
                      <a:pt x="1534" y="1935"/>
                      <a:pt x="1594" y="1910"/>
                    </a:cubicBezTo>
                    <a:cubicBezTo>
                      <a:pt x="1533" y="1884"/>
                      <a:pt x="1480" y="1829"/>
                      <a:pt x="1485" y="1698"/>
                    </a:cubicBezTo>
                    <a:close/>
                  </a:path>
                </a:pathLst>
              </a:custGeom>
              <a:solidFill>
                <a:srgbClr val="D58C5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" name="Freeform 103">
                <a:extLst>
                  <a:ext uri="{FF2B5EF4-FFF2-40B4-BE49-F238E27FC236}">
                    <a16:creationId xmlns:a16="http://schemas.microsoft.com/office/drawing/2014/main" id="{FA229C16-332E-4EB6-9A39-F3582F8FF7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8940" y="2997009"/>
                <a:ext cx="784001" cy="373708"/>
              </a:xfrm>
              <a:custGeom>
                <a:avLst/>
                <a:gdLst>
                  <a:gd name="T0" fmla="*/ 88 w 926"/>
                  <a:gd name="T1" fmla="*/ 302 h 442"/>
                  <a:gd name="T2" fmla="*/ 248 w 926"/>
                  <a:gd name="T3" fmla="*/ 238 h 442"/>
                  <a:gd name="T4" fmla="*/ 855 w 926"/>
                  <a:gd name="T5" fmla="*/ 214 h 442"/>
                  <a:gd name="T6" fmla="*/ 920 w 926"/>
                  <a:gd name="T7" fmla="*/ 0 h 442"/>
                  <a:gd name="T8" fmla="*/ 496 w 926"/>
                  <a:gd name="T9" fmla="*/ 156 h 442"/>
                  <a:gd name="T10" fmla="*/ 26 w 926"/>
                  <a:gd name="T11" fmla="*/ 254 h 442"/>
                  <a:gd name="T12" fmla="*/ 108 w 926"/>
                  <a:gd name="T13" fmla="*/ 442 h 442"/>
                  <a:gd name="T14" fmla="*/ 88 w 926"/>
                  <a:gd name="T15" fmla="*/ 302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6" h="442">
                    <a:moveTo>
                      <a:pt x="88" y="302"/>
                    </a:moveTo>
                    <a:cubicBezTo>
                      <a:pt x="112" y="271"/>
                      <a:pt x="173" y="252"/>
                      <a:pt x="248" y="238"/>
                    </a:cubicBezTo>
                    <a:cubicBezTo>
                      <a:pt x="446" y="271"/>
                      <a:pt x="785" y="258"/>
                      <a:pt x="855" y="214"/>
                    </a:cubicBezTo>
                    <a:cubicBezTo>
                      <a:pt x="904" y="184"/>
                      <a:pt x="926" y="85"/>
                      <a:pt x="920" y="0"/>
                    </a:cubicBezTo>
                    <a:cubicBezTo>
                      <a:pt x="864" y="59"/>
                      <a:pt x="706" y="198"/>
                      <a:pt x="496" y="156"/>
                    </a:cubicBezTo>
                    <a:cubicBezTo>
                      <a:pt x="231" y="103"/>
                      <a:pt x="64" y="194"/>
                      <a:pt x="26" y="254"/>
                    </a:cubicBezTo>
                    <a:cubicBezTo>
                      <a:pt x="0" y="297"/>
                      <a:pt x="55" y="384"/>
                      <a:pt x="108" y="442"/>
                    </a:cubicBezTo>
                    <a:cubicBezTo>
                      <a:pt x="77" y="382"/>
                      <a:pt x="63" y="334"/>
                      <a:pt x="88" y="302"/>
                    </a:cubicBezTo>
                    <a:close/>
                  </a:path>
                </a:pathLst>
              </a:custGeom>
              <a:solidFill>
                <a:srgbClr val="D58C5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" name="Freeform 104">
                <a:extLst>
                  <a:ext uri="{FF2B5EF4-FFF2-40B4-BE49-F238E27FC236}">
                    <a16:creationId xmlns:a16="http://schemas.microsoft.com/office/drawing/2014/main" id="{C469CFFD-235F-4081-95DA-4C76308AC9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8568" y="2691247"/>
                <a:ext cx="504375" cy="203840"/>
              </a:xfrm>
              <a:custGeom>
                <a:avLst/>
                <a:gdLst>
                  <a:gd name="T0" fmla="*/ 591 w 597"/>
                  <a:gd name="T1" fmla="*/ 0 h 241"/>
                  <a:gd name="T2" fmla="*/ 0 w 597"/>
                  <a:gd name="T3" fmla="*/ 131 h 241"/>
                  <a:gd name="T4" fmla="*/ 509 w 597"/>
                  <a:gd name="T5" fmla="*/ 220 h 241"/>
                  <a:gd name="T6" fmla="*/ 522 w 597"/>
                  <a:gd name="T7" fmla="*/ 214 h 241"/>
                  <a:gd name="T8" fmla="*/ 591 w 597"/>
                  <a:gd name="T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7" h="241">
                    <a:moveTo>
                      <a:pt x="591" y="0"/>
                    </a:moveTo>
                    <a:cubicBezTo>
                      <a:pt x="538" y="45"/>
                      <a:pt x="339" y="182"/>
                      <a:pt x="0" y="131"/>
                    </a:cubicBezTo>
                    <a:cubicBezTo>
                      <a:pt x="0" y="131"/>
                      <a:pt x="260" y="241"/>
                      <a:pt x="509" y="220"/>
                    </a:cubicBezTo>
                    <a:cubicBezTo>
                      <a:pt x="514" y="218"/>
                      <a:pt x="519" y="216"/>
                      <a:pt x="522" y="214"/>
                    </a:cubicBezTo>
                    <a:cubicBezTo>
                      <a:pt x="574" y="184"/>
                      <a:pt x="597" y="86"/>
                      <a:pt x="591" y="0"/>
                    </a:cubicBezTo>
                    <a:close/>
                  </a:path>
                </a:pathLst>
              </a:custGeom>
              <a:solidFill>
                <a:srgbClr val="D58C5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" name="Freeform 105">
                <a:extLst>
                  <a:ext uri="{FF2B5EF4-FFF2-40B4-BE49-F238E27FC236}">
                    <a16:creationId xmlns:a16="http://schemas.microsoft.com/office/drawing/2014/main" id="{90C2D6D4-58FA-4095-946B-D7286CBE7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3795" y="2367194"/>
                <a:ext cx="433814" cy="253495"/>
              </a:xfrm>
              <a:custGeom>
                <a:avLst/>
                <a:gdLst>
                  <a:gd name="T0" fmla="*/ 437 w 511"/>
                  <a:gd name="T1" fmla="*/ 224 h 302"/>
                  <a:gd name="T2" fmla="*/ 502 w 511"/>
                  <a:gd name="T3" fmla="*/ 0 h 302"/>
                  <a:gd name="T4" fmla="*/ 0 w 511"/>
                  <a:gd name="T5" fmla="*/ 169 h 302"/>
                  <a:gd name="T6" fmla="*/ 437 w 511"/>
                  <a:gd name="T7" fmla="*/ 224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1" h="302">
                    <a:moveTo>
                      <a:pt x="437" y="224"/>
                    </a:moveTo>
                    <a:cubicBezTo>
                      <a:pt x="489" y="192"/>
                      <a:pt x="511" y="87"/>
                      <a:pt x="502" y="0"/>
                    </a:cubicBezTo>
                    <a:cubicBezTo>
                      <a:pt x="463" y="76"/>
                      <a:pt x="346" y="189"/>
                      <a:pt x="0" y="169"/>
                    </a:cubicBezTo>
                    <a:cubicBezTo>
                      <a:pt x="0" y="169"/>
                      <a:pt x="223" y="302"/>
                      <a:pt x="437" y="224"/>
                    </a:cubicBezTo>
                    <a:close/>
                  </a:path>
                </a:pathLst>
              </a:custGeom>
              <a:solidFill>
                <a:srgbClr val="D58C5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" name="Freeform 106">
                <a:extLst>
                  <a:ext uri="{FF2B5EF4-FFF2-40B4-BE49-F238E27FC236}">
                    <a16:creationId xmlns:a16="http://schemas.microsoft.com/office/drawing/2014/main" id="{3134878D-DC12-43DC-BB9A-181A0AA1B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4701" y="2082341"/>
                <a:ext cx="334507" cy="196001"/>
              </a:xfrm>
              <a:custGeom>
                <a:avLst/>
                <a:gdLst>
                  <a:gd name="T0" fmla="*/ 0 w 399"/>
                  <a:gd name="T1" fmla="*/ 178 h 230"/>
                  <a:gd name="T2" fmla="*/ 334 w 399"/>
                  <a:gd name="T3" fmla="*/ 192 h 230"/>
                  <a:gd name="T4" fmla="*/ 393 w 399"/>
                  <a:gd name="T5" fmla="*/ 0 h 230"/>
                  <a:gd name="T6" fmla="*/ 0 w 399"/>
                  <a:gd name="T7" fmla="*/ 178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9" h="230">
                    <a:moveTo>
                      <a:pt x="0" y="178"/>
                    </a:moveTo>
                    <a:cubicBezTo>
                      <a:pt x="0" y="178"/>
                      <a:pt x="183" y="230"/>
                      <a:pt x="334" y="192"/>
                    </a:cubicBezTo>
                    <a:cubicBezTo>
                      <a:pt x="380" y="166"/>
                      <a:pt x="399" y="76"/>
                      <a:pt x="393" y="0"/>
                    </a:cubicBezTo>
                    <a:cubicBezTo>
                      <a:pt x="369" y="55"/>
                      <a:pt x="285" y="172"/>
                      <a:pt x="0" y="178"/>
                    </a:cubicBezTo>
                    <a:close/>
                  </a:path>
                </a:pathLst>
              </a:custGeom>
              <a:solidFill>
                <a:srgbClr val="D58C5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" name="Freeform 107">
                <a:extLst>
                  <a:ext uri="{FF2B5EF4-FFF2-40B4-BE49-F238E27FC236}">
                    <a16:creationId xmlns:a16="http://schemas.microsoft.com/office/drawing/2014/main" id="{88D35C36-918D-4E02-BD31-E33A4D303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9393" y="2045754"/>
                <a:ext cx="572322" cy="237814"/>
              </a:xfrm>
              <a:custGeom>
                <a:avLst/>
                <a:gdLst>
                  <a:gd name="T0" fmla="*/ 677 w 677"/>
                  <a:gd name="T1" fmla="*/ 0 h 281"/>
                  <a:gd name="T2" fmla="*/ 320 w 677"/>
                  <a:gd name="T3" fmla="*/ 191 h 281"/>
                  <a:gd name="T4" fmla="*/ 41 w 677"/>
                  <a:gd name="T5" fmla="*/ 191 h 281"/>
                  <a:gd name="T6" fmla="*/ 0 w 677"/>
                  <a:gd name="T7" fmla="*/ 266 h 281"/>
                  <a:gd name="T8" fmla="*/ 369 w 677"/>
                  <a:gd name="T9" fmla="*/ 246 h 281"/>
                  <a:gd name="T10" fmla="*/ 677 w 677"/>
                  <a:gd name="T11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7" h="281">
                    <a:moveTo>
                      <a:pt x="677" y="0"/>
                    </a:moveTo>
                    <a:cubicBezTo>
                      <a:pt x="448" y="82"/>
                      <a:pt x="357" y="191"/>
                      <a:pt x="320" y="191"/>
                    </a:cubicBezTo>
                    <a:lnTo>
                      <a:pt x="41" y="191"/>
                    </a:lnTo>
                    <a:lnTo>
                      <a:pt x="0" y="266"/>
                    </a:lnTo>
                    <a:cubicBezTo>
                      <a:pt x="0" y="266"/>
                      <a:pt x="329" y="281"/>
                      <a:pt x="369" y="246"/>
                    </a:cubicBezTo>
                    <a:cubicBezTo>
                      <a:pt x="424" y="198"/>
                      <a:pt x="598" y="62"/>
                      <a:pt x="677" y="0"/>
                    </a:cubicBezTo>
                    <a:close/>
                  </a:path>
                </a:pathLst>
              </a:custGeom>
              <a:solidFill>
                <a:srgbClr val="F79F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" name="Freeform 108">
                <a:extLst>
                  <a:ext uri="{FF2B5EF4-FFF2-40B4-BE49-F238E27FC236}">
                    <a16:creationId xmlns:a16="http://schemas.microsoft.com/office/drawing/2014/main" id="{AE21045A-CAB3-4ED0-8FF7-1E978E688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1019" y="2092794"/>
                <a:ext cx="373708" cy="1053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" name="Freeform 59">
                <a:extLst>
                  <a:ext uri="{FF2B5EF4-FFF2-40B4-BE49-F238E27FC236}">
                    <a16:creationId xmlns:a16="http://schemas.microsoft.com/office/drawing/2014/main" id="{E2EF6FB6-3B1C-48FC-84D2-FB1E48AD7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3127" y="1941549"/>
                <a:ext cx="601065" cy="13465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FD611E-9615-460F-9E4D-3178A975A9DA}"/>
              </a:ext>
            </a:extLst>
          </p:cNvPr>
          <p:cNvGrpSpPr/>
          <p:nvPr/>
        </p:nvGrpSpPr>
        <p:grpSpPr>
          <a:xfrm>
            <a:off x="346584" y="783943"/>
            <a:ext cx="8438133" cy="1734105"/>
            <a:chOff x="0" y="1008641"/>
            <a:chExt cx="9664635" cy="1986161"/>
          </a:xfrm>
        </p:grpSpPr>
        <p:sp>
          <p:nvSpPr>
            <p:cNvPr id="40" name="Graphic 5" descr="Close">
              <a:extLst>
                <a:ext uri="{FF2B5EF4-FFF2-40B4-BE49-F238E27FC236}">
                  <a16:creationId xmlns:a16="http://schemas.microsoft.com/office/drawing/2014/main" id="{CCE72A71-C3DE-454E-A67F-D6175CE6F677}"/>
                </a:ext>
              </a:extLst>
            </p:cNvPr>
            <p:cNvSpPr/>
            <p:nvPr/>
          </p:nvSpPr>
          <p:spPr>
            <a:xfrm>
              <a:off x="8356371" y="1443693"/>
              <a:ext cx="1308264" cy="1308264"/>
            </a:xfrm>
            <a:custGeom>
              <a:avLst/>
              <a:gdLst>
                <a:gd name="connsiteX0" fmla="*/ 681514 w 685800"/>
                <a:gd name="connsiteY0" fmla="*/ 88106 h 685800"/>
                <a:gd name="connsiteX1" fmla="*/ 600551 w 685800"/>
                <a:gd name="connsiteY1" fmla="*/ 7144 h 685800"/>
                <a:gd name="connsiteX2" fmla="*/ 344329 w 685800"/>
                <a:gd name="connsiteY2" fmla="*/ 263366 h 685800"/>
                <a:gd name="connsiteX3" fmla="*/ 88106 w 685800"/>
                <a:gd name="connsiteY3" fmla="*/ 7144 h 685800"/>
                <a:gd name="connsiteX4" fmla="*/ 7144 w 685800"/>
                <a:gd name="connsiteY4" fmla="*/ 88106 h 685800"/>
                <a:gd name="connsiteX5" fmla="*/ 263366 w 685800"/>
                <a:gd name="connsiteY5" fmla="*/ 344329 h 685800"/>
                <a:gd name="connsiteX6" fmla="*/ 7144 w 685800"/>
                <a:gd name="connsiteY6" fmla="*/ 600551 h 685800"/>
                <a:gd name="connsiteX7" fmla="*/ 88106 w 685800"/>
                <a:gd name="connsiteY7" fmla="*/ 681514 h 685800"/>
                <a:gd name="connsiteX8" fmla="*/ 344329 w 685800"/>
                <a:gd name="connsiteY8" fmla="*/ 425291 h 685800"/>
                <a:gd name="connsiteX9" fmla="*/ 600551 w 685800"/>
                <a:gd name="connsiteY9" fmla="*/ 681514 h 685800"/>
                <a:gd name="connsiteX10" fmla="*/ 681514 w 685800"/>
                <a:gd name="connsiteY10" fmla="*/ 600551 h 685800"/>
                <a:gd name="connsiteX11" fmla="*/ 425291 w 685800"/>
                <a:gd name="connsiteY11" fmla="*/ 344329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800" h="685800">
                  <a:moveTo>
                    <a:pt x="681514" y="88106"/>
                  </a:moveTo>
                  <a:lnTo>
                    <a:pt x="600551" y="7144"/>
                  </a:lnTo>
                  <a:lnTo>
                    <a:pt x="344329" y="263366"/>
                  </a:lnTo>
                  <a:lnTo>
                    <a:pt x="88106" y="7144"/>
                  </a:lnTo>
                  <a:lnTo>
                    <a:pt x="7144" y="88106"/>
                  </a:lnTo>
                  <a:lnTo>
                    <a:pt x="263366" y="344329"/>
                  </a:lnTo>
                  <a:lnTo>
                    <a:pt x="7144" y="600551"/>
                  </a:lnTo>
                  <a:lnTo>
                    <a:pt x="88106" y="681514"/>
                  </a:lnTo>
                  <a:lnTo>
                    <a:pt x="344329" y="425291"/>
                  </a:lnTo>
                  <a:lnTo>
                    <a:pt x="600551" y="681514"/>
                  </a:lnTo>
                  <a:lnTo>
                    <a:pt x="681514" y="600551"/>
                  </a:lnTo>
                  <a:lnTo>
                    <a:pt x="425291" y="344329"/>
                  </a:ln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AB9A261-B75C-470A-8AE3-0DB51C8BE120}"/>
                </a:ext>
              </a:extLst>
            </p:cNvPr>
            <p:cNvGrpSpPr/>
            <p:nvPr/>
          </p:nvGrpSpPr>
          <p:grpSpPr>
            <a:xfrm>
              <a:off x="0" y="1008641"/>
              <a:ext cx="2370074" cy="1986161"/>
              <a:chOff x="0" y="1118678"/>
              <a:chExt cx="2610169" cy="2187364"/>
            </a:xfrm>
          </p:grpSpPr>
          <p:sp>
            <p:nvSpPr>
              <p:cNvPr id="53" name="Freeform 53">
                <a:extLst>
                  <a:ext uri="{FF2B5EF4-FFF2-40B4-BE49-F238E27FC236}">
                    <a16:creationId xmlns:a16="http://schemas.microsoft.com/office/drawing/2014/main" id="{0BB6B50B-A4EB-432E-9901-54AD7D8AE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487" y="1118678"/>
                <a:ext cx="1845016" cy="2187364"/>
              </a:xfrm>
              <a:custGeom>
                <a:avLst/>
                <a:gdLst>
                  <a:gd name="T0" fmla="*/ 0 w 2183"/>
                  <a:gd name="T1" fmla="*/ 1276 h 2589"/>
                  <a:gd name="T2" fmla="*/ 0 w 2183"/>
                  <a:gd name="T3" fmla="*/ 2269 h 2589"/>
                  <a:gd name="T4" fmla="*/ 563 w 2183"/>
                  <a:gd name="T5" fmla="*/ 2269 h 2589"/>
                  <a:gd name="T6" fmla="*/ 1113 w 2183"/>
                  <a:gd name="T7" fmla="*/ 2513 h 2589"/>
                  <a:gd name="T8" fmla="*/ 1991 w 2183"/>
                  <a:gd name="T9" fmla="*/ 2494 h 2589"/>
                  <a:gd name="T10" fmla="*/ 2145 w 2183"/>
                  <a:gd name="T11" fmla="*/ 1164 h 2589"/>
                  <a:gd name="T12" fmla="*/ 1480 w 2183"/>
                  <a:gd name="T13" fmla="*/ 1031 h 2589"/>
                  <a:gd name="T14" fmla="*/ 1716 w 2183"/>
                  <a:gd name="T15" fmla="*/ 321 h 2589"/>
                  <a:gd name="T16" fmla="*/ 1434 w 2183"/>
                  <a:gd name="T17" fmla="*/ 77 h 2589"/>
                  <a:gd name="T18" fmla="*/ 1197 w 2183"/>
                  <a:gd name="T19" fmla="*/ 611 h 2589"/>
                  <a:gd name="T20" fmla="*/ 517 w 2183"/>
                  <a:gd name="T21" fmla="*/ 1261 h 2589"/>
                  <a:gd name="T22" fmla="*/ 0 w 2183"/>
                  <a:gd name="T23" fmla="*/ 1276 h 2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83" h="2589">
                    <a:moveTo>
                      <a:pt x="0" y="1276"/>
                    </a:moveTo>
                    <a:lnTo>
                      <a:pt x="0" y="2269"/>
                    </a:lnTo>
                    <a:lnTo>
                      <a:pt x="563" y="2269"/>
                    </a:lnTo>
                    <a:cubicBezTo>
                      <a:pt x="609" y="2269"/>
                      <a:pt x="739" y="2437"/>
                      <a:pt x="1113" y="2513"/>
                    </a:cubicBezTo>
                    <a:cubicBezTo>
                      <a:pt x="1487" y="2589"/>
                      <a:pt x="1938" y="2502"/>
                      <a:pt x="1991" y="2494"/>
                    </a:cubicBezTo>
                    <a:cubicBezTo>
                      <a:pt x="2045" y="2486"/>
                      <a:pt x="2183" y="1217"/>
                      <a:pt x="2145" y="1164"/>
                    </a:cubicBezTo>
                    <a:cubicBezTo>
                      <a:pt x="2107" y="1110"/>
                      <a:pt x="1564" y="1138"/>
                      <a:pt x="1480" y="1031"/>
                    </a:cubicBezTo>
                    <a:cubicBezTo>
                      <a:pt x="1396" y="925"/>
                      <a:pt x="1747" y="642"/>
                      <a:pt x="1716" y="321"/>
                    </a:cubicBezTo>
                    <a:cubicBezTo>
                      <a:pt x="1686" y="0"/>
                      <a:pt x="1503" y="69"/>
                      <a:pt x="1434" y="77"/>
                    </a:cubicBezTo>
                    <a:cubicBezTo>
                      <a:pt x="1365" y="84"/>
                      <a:pt x="1380" y="436"/>
                      <a:pt x="1197" y="611"/>
                    </a:cubicBezTo>
                    <a:cubicBezTo>
                      <a:pt x="1014" y="787"/>
                      <a:pt x="617" y="1230"/>
                      <a:pt x="517" y="1261"/>
                    </a:cubicBezTo>
                    <a:cubicBezTo>
                      <a:pt x="418" y="1291"/>
                      <a:pt x="0" y="1276"/>
                      <a:pt x="0" y="1276"/>
                    </a:cubicBezTo>
                    <a:close/>
                  </a:path>
                </a:pathLst>
              </a:custGeom>
              <a:solidFill>
                <a:srgbClr val="EBAE78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4" name="Freeform 54">
                <a:extLst>
                  <a:ext uri="{FF2B5EF4-FFF2-40B4-BE49-F238E27FC236}">
                    <a16:creationId xmlns:a16="http://schemas.microsoft.com/office/drawing/2014/main" id="{27D69091-EEB7-4BA6-B055-05482DA02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566" y="1181398"/>
                <a:ext cx="1750936" cy="2124644"/>
              </a:xfrm>
              <a:custGeom>
                <a:avLst/>
                <a:gdLst>
                  <a:gd name="T0" fmla="*/ 1882 w 2074"/>
                  <a:gd name="T1" fmla="*/ 2420 h 2515"/>
                  <a:gd name="T2" fmla="*/ 2036 w 2074"/>
                  <a:gd name="T3" fmla="*/ 1090 h 2515"/>
                  <a:gd name="T4" fmla="*/ 1371 w 2074"/>
                  <a:gd name="T5" fmla="*/ 957 h 2515"/>
                  <a:gd name="T6" fmla="*/ 1607 w 2074"/>
                  <a:gd name="T7" fmla="*/ 247 h 2515"/>
                  <a:gd name="T8" fmla="*/ 1474 w 2074"/>
                  <a:gd name="T9" fmla="*/ 0 h 2515"/>
                  <a:gd name="T10" fmla="*/ 1436 w 2074"/>
                  <a:gd name="T11" fmla="*/ 429 h 2515"/>
                  <a:gd name="T12" fmla="*/ 1148 w 2074"/>
                  <a:gd name="T13" fmla="*/ 967 h 2515"/>
                  <a:gd name="T14" fmla="*/ 974 w 2074"/>
                  <a:gd name="T15" fmla="*/ 1475 h 2515"/>
                  <a:gd name="T16" fmla="*/ 466 w 2074"/>
                  <a:gd name="T17" fmla="*/ 1664 h 2515"/>
                  <a:gd name="T18" fmla="*/ 633 w 2074"/>
                  <a:gd name="T19" fmla="*/ 1702 h 2515"/>
                  <a:gd name="T20" fmla="*/ 1164 w 2074"/>
                  <a:gd name="T21" fmla="*/ 1482 h 2515"/>
                  <a:gd name="T22" fmla="*/ 1194 w 2074"/>
                  <a:gd name="T23" fmla="*/ 1717 h 2515"/>
                  <a:gd name="T24" fmla="*/ 1148 w 2074"/>
                  <a:gd name="T25" fmla="*/ 2066 h 2515"/>
                  <a:gd name="T26" fmla="*/ 1118 w 2074"/>
                  <a:gd name="T27" fmla="*/ 2240 h 2515"/>
                  <a:gd name="T28" fmla="*/ 686 w 2074"/>
                  <a:gd name="T29" fmla="*/ 2127 h 2515"/>
                  <a:gd name="T30" fmla="*/ 474 w 2074"/>
                  <a:gd name="T31" fmla="*/ 1930 h 2515"/>
                  <a:gd name="T32" fmla="*/ 133 w 2074"/>
                  <a:gd name="T33" fmla="*/ 1717 h 2515"/>
                  <a:gd name="T34" fmla="*/ 0 w 2074"/>
                  <a:gd name="T35" fmla="*/ 2195 h 2515"/>
                  <a:gd name="T36" fmla="*/ 454 w 2074"/>
                  <a:gd name="T37" fmla="*/ 2195 h 2515"/>
                  <a:gd name="T38" fmla="*/ 1004 w 2074"/>
                  <a:gd name="T39" fmla="*/ 2439 h 2515"/>
                  <a:gd name="T40" fmla="*/ 1882 w 2074"/>
                  <a:gd name="T41" fmla="*/ 2420 h 2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74" h="2515">
                    <a:moveTo>
                      <a:pt x="1882" y="2420"/>
                    </a:moveTo>
                    <a:cubicBezTo>
                      <a:pt x="1936" y="2412"/>
                      <a:pt x="2074" y="1143"/>
                      <a:pt x="2036" y="1090"/>
                    </a:cubicBezTo>
                    <a:cubicBezTo>
                      <a:pt x="1998" y="1036"/>
                      <a:pt x="1455" y="1064"/>
                      <a:pt x="1371" y="957"/>
                    </a:cubicBezTo>
                    <a:cubicBezTo>
                      <a:pt x="1287" y="851"/>
                      <a:pt x="1638" y="568"/>
                      <a:pt x="1607" y="247"/>
                    </a:cubicBezTo>
                    <a:cubicBezTo>
                      <a:pt x="1592" y="81"/>
                      <a:pt x="1535" y="20"/>
                      <a:pt x="1474" y="0"/>
                    </a:cubicBezTo>
                    <a:cubicBezTo>
                      <a:pt x="1524" y="76"/>
                      <a:pt x="1587" y="235"/>
                      <a:pt x="1436" y="429"/>
                    </a:cubicBezTo>
                    <a:cubicBezTo>
                      <a:pt x="1224" y="702"/>
                      <a:pt x="1156" y="891"/>
                      <a:pt x="1148" y="967"/>
                    </a:cubicBezTo>
                    <a:cubicBezTo>
                      <a:pt x="1141" y="1043"/>
                      <a:pt x="1186" y="1346"/>
                      <a:pt x="974" y="1475"/>
                    </a:cubicBezTo>
                    <a:cubicBezTo>
                      <a:pt x="762" y="1604"/>
                      <a:pt x="551" y="1657"/>
                      <a:pt x="466" y="1664"/>
                    </a:cubicBezTo>
                    <a:cubicBezTo>
                      <a:pt x="375" y="1672"/>
                      <a:pt x="550" y="1717"/>
                      <a:pt x="633" y="1702"/>
                    </a:cubicBezTo>
                    <a:cubicBezTo>
                      <a:pt x="716" y="1687"/>
                      <a:pt x="1110" y="1644"/>
                      <a:pt x="1164" y="1482"/>
                    </a:cubicBezTo>
                    <a:cubicBezTo>
                      <a:pt x="1171" y="1460"/>
                      <a:pt x="1156" y="1649"/>
                      <a:pt x="1194" y="1717"/>
                    </a:cubicBezTo>
                    <a:cubicBezTo>
                      <a:pt x="1194" y="1717"/>
                      <a:pt x="1057" y="1922"/>
                      <a:pt x="1148" y="2066"/>
                    </a:cubicBezTo>
                    <a:cubicBezTo>
                      <a:pt x="1148" y="2066"/>
                      <a:pt x="1080" y="2157"/>
                      <a:pt x="1118" y="2240"/>
                    </a:cubicBezTo>
                    <a:cubicBezTo>
                      <a:pt x="1156" y="2324"/>
                      <a:pt x="792" y="2263"/>
                      <a:pt x="686" y="2127"/>
                    </a:cubicBezTo>
                    <a:cubicBezTo>
                      <a:pt x="580" y="1990"/>
                      <a:pt x="557" y="1922"/>
                      <a:pt x="474" y="1930"/>
                    </a:cubicBezTo>
                    <a:cubicBezTo>
                      <a:pt x="390" y="1937"/>
                      <a:pt x="171" y="1823"/>
                      <a:pt x="133" y="1717"/>
                    </a:cubicBezTo>
                    <a:cubicBezTo>
                      <a:pt x="108" y="1647"/>
                      <a:pt x="46" y="1960"/>
                      <a:pt x="0" y="2195"/>
                    </a:cubicBezTo>
                    <a:lnTo>
                      <a:pt x="454" y="2195"/>
                    </a:lnTo>
                    <a:cubicBezTo>
                      <a:pt x="500" y="2195"/>
                      <a:pt x="630" y="2363"/>
                      <a:pt x="1004" y="2439"/>
                    </a:cubicBezTo>
                    <a:cubicBezTo>
                      <a:pt x="1378" y="2515"/>
                      <a:pt x="1829" y="2428"/>
                      <a:pt x="1882" y="2420"/>
                    </a:cubicBezTo>
                    <a:close/>
                  </a:path>
                </a:pathLst>
              </a:custGeom>
              <a:solidFill>
                <a:srgbClr val="D58C5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5" name="Freeform 55">
                <a:extLst>
                  <a:ext uri="{FF2B5EF4-FFF2-40B4-BE49-F238E27FC236}">
                    <a16:creationId xmlns:a16="http://schemas.microsoft.com/office/drawing/2014/main" id="{A44E52BE-C269-4E26-A491-7651EBD01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9234" y="2012439"/>
                <a:ext cx="768321" cy="381547"/>
              </a:xfrm>
              <a:custGeom>
                <a:avLst/>
                <a:gdLst>
                  <a:gd name="T0" fmla="*/ 821 w 909"/>
                  <a:gd name="T1" fmla="*/ 62 h 453"/>
                  <a:gd name="T2" fmla="*/ 80 w 909"/>
                  <a:gd name="T3" fmla="*/ 85 h 453"/>
                  <a:gd name="T4" fmla="*/ 157 w 909"/>
                  <a:gd name="T5" fmla="*/ 415 h 453"/>
                  <a:gd name="T6" fmla="*/ 821 w 909"/>
                  <a:gd name="T7" fmla="*/ 415 h 453"/>
                  <a:gd name="T8" fmla="*/ 821 w 909"/>
                  <a:gd name="T9" fmla="*/ 62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9" h="453">
                    <a:moveTo>
                      <a:pt x="821" y="62"/>
                    </a:moveTo>
                    <a:cubicBezTo>
                      <a:pt x="728" y="4"/>
                      <a:pt x="161" y="0"/>
                      <a:pt x="80" y="85"/>
                    </a:cubicBezTo>
                    <a:cubicBezTo>
                      <a:pt x="0" y="170"/>
                      <a:pt x="35" y="376"/>
                      <a:pt x="157" y="415"/>
                    </a:cubicBezTo>
                    <a:cubicBezTo>
                      <a:pt x="279" y="453"/>
                      <a:pt x="733" y="438"/>
                      <a:pt x="821" y="415"/>
                    </a:cubicBezTo>
                    <a:cubicBezTo>
                      <a:pt x="909" y="391"/>
                      <a:pt x="909" y="116"/>
                      <a:pt x="821" y="62"/>
                    </a:cubicBezTo>
                    <a:close/>
                  </a:path>
                </a:pathLst>
              </a:custGeom>
              <a:solidFill>
                <a:srgbClr val="EBAE78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6" name="Freeform 56">
                <a:extLst>
                  <a:ext uri="{FF2B5EF4-FFF2-40B4-BE49-F238E27FC236}">
                    <a16:creationId xmlns:a16="http://schemas.microsoft.com/office/drawing/2014/main" id="{4AB695FF-279C-4300-A37F-C9DFBD513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4808" y="2318199"/>
                <a:ext cx="815361" cy="384161"/>
              </a:xfrm>
              <a:custGeom>
                <a:avLst/>
                <a:gdLst>
                  <a:gd name="T0" fmla="*/ 872 w 965"/>
                  <a:gd name="T1" fmla="*/ 62 h 454"/>
                  <a:gd name="T2" fmla="*/ 85 w 965"/>
                  <a:gd name="T3" fmla="*/ 86 h 454"/>
                  <a:gd name="T4" fmla="*/ 166 w 965"/>
                  <a:gd name="T5" fmla="*/ 415 h 454"/>
                  <a:gd name="T6" fmla="*/ 872 w 965"/>
                  <a:gd name="T7" fmla="*/ 415 h 454"/>
                  <a:gd name="T8" fmla="*/ 872 w 965"/>
                  <a:gd name="T9" fmla="*/ 62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5" h="454">
                    <a:moveTo>
                      <a:pt x="872" y="62"/>
                    </a:moveTo>
                    <a:cubicBezTo>
                      <a:pt x="773" y="5"/>
                      <a:pt x="170" y="0"/>
                      <a:pt x="85" y="86"/>
                    </a:cubicBezTo>
                    <a:cubicBezTo>
                      <a:pt x="0" y="171"/>
                      <a:pt x="36" y="376"/>
                      <a:pt x="166" y="415"/>
                    </a:cubicBezTo>
                    <a:cubicBezTo>
                      <a:pt x="296" y="454"/>
                      <a:pt x="779" y="438"/>
                      <a:pt x="872" y="415"/>
                    </a:cubicBezTo>
                    <a:cubicBezTo>
                      <a:pt x="965" y="392"/>
                      <a:pt x="965" y="117"/>
                      <a:pt x="872" y="62"/>
                    </a:cubicBezTo>
                    <a:close/>
                  </a:path>
                </a:pathLst>
              </a:custGeom>
              <a:solidFill>
                <a:srgbClr val="EBAE78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7" name="Freeform 57">
                <a:extLst>
                  <a:ext uri="{FF2B5EF4-FFF2-40B4-BE49-F238E27FC236}">
                    <a16:creationId xmlns:a16="http://schemas.microsoft.com/office/drawing/2014/main" id="{8253C1E0-BC87-4770-83B2-7909C0BE3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0834" y="2634414"/>
                <a:ext cx="778774" cy="384161"/>
              </a:xfrm>
              <a:custGeom>
                <a:avLst/>
                <a:gdLst>
                  <a:gd name="T0" fmla="*/ 835 w 924"/>
                  <a:gd name="T1" fmla="*/ 62 h 454"/>
                  <a:gd name="T2" fmla="*/ 81 w 924"/>
                  <a:gd name="T3" fmla="*/ 86 h 454"/>
                  <a:gd name="T4" fmla="*/ 159 w 924"/>
                  <a:gd name="T5" fmla="*/ 415 h 454"/>
                  <a:gd name="T6" fmla="*/ 835 w 924"/>
                  <a:gd name="T7" fmla="*/ 415 h 454"/>
                  <a:gd name="T8" fmla="*/ 835 w 924"/>
                  <a:gd name="T9" fmla="*/ 62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4" h="454">
                    <a:moveTo>
                      <a:pt x="835" y="62"/>
                    </a:moveTo>
                    <a:cubicBezTo>
                      <a:pt x="740" y="5"/>
                      <a:pt x="163" y="0"/>
                      <a:pt x="81" y="86"/>
                    </a:cubicBezTo>
                    <a:cubicBezTo>
                      <a:pt x="0" y="171"/>
                      <a:pt x="35" y="376"/>
                      <a:pt x="159" y="415"/>
                    </a:cubicBezTo>
                    <a:cubicBezTo>
                      <a:pt x="283" y="454"/>
                      <a:pt x="746" y="438"/>
                      <a:pt x="835" y="415"/>
                    </a:cubicBezTo>
                    <a:cubicBezTo>
                      <a:pt x="924" y="392"/>
                      <a:pt x="924" y="117"/>
                      <a:pt x="835" y="62"/>
                    </a:cubicBezTo>
                    <a:close/>
                  </a:path>
                </a:pathLst>
              </a:custGeom>
              <a:solidFill>
                <a:srgbClr val="EBAE78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8" name="Freeform 58">
                <a:extLst>
                  <a:ext uri="{FF2B5EF4-FFF2-40B4-BE49-F238E27FC236}">
                    <a16:creationId xmlns:a16="http://schemas.microsoft.com/office/drawing/2014/main" id="{664545E2-8F37-489B-994E-7C206E98A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3448" y="2950627"/>
                <a:ext cx="700374" cy="334507"/>
              </a:xfrm>
              <a:custGeom>
                <a:avLst/>
                <a:gdLst>
                  <a:gd name="T0" fmla="*/ 751 w 831"/>
                  <a:gd name="T1" fmla="*/ 54 h 396"/>
                  <a:gd name="T2" fmla="*/ 74 w 831"/>
                  <a:gd name="T3" fmla="*/ 74 h 396"/>
                  <a:gd name="T4" fmla="*/ 144 w 831"/>
                  <a:gd name="T5" fmla="*/ 362 h 396"/>
                  <a:gd name="T6" fmla="*/ 751 w 831"/>
                  <a:gd name="T7" fmla="*/ 362 h 396"/>
                  <a:gd name="T8" fmla="*/ 751 w 831"/>
                  <a:gd name="T9" fmla="*/ 54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1" h="396">
                    <a:moveTo>
                      <a:pt x="751" y="54"/>
                    </a:moveTo>
                    <a:cubicBezTo>
                      <a:pt x="665" y="3"/>
                      <a:pt x="147" y="0"/>
                      <a:pt x="74" y="74"/>
                    </a:cubicBezTo>
                    <a:cubicBezTo>
                      <a:pt x="0" y="149"/>
                      <a:pt x="32" y="328"/>
                      <a:pt x="144" y="362"/>
                    </a:cubicBezTo>
                    <a:cubicBezTo>
                      <a:pt x="255" y="396"/>
                      <a:pt x="671" y="383"/>
                      <a:pt x="751" y="362"/>
                    </a:cubicBezTo>
                    <a:cubicBezTo>
                      <a:pt x="831" y="342"/>
                      <a:pt x="831" y="101"/>
                      <a:pt x="751" y="54"/>
                    </a:cubicBezTo>
                    <a:close/>
                  </a:path>
                </a:pathLst>
              </a:custGeom>
              <a:solidFill>
                <a:srgbClr val="EBAE78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9" name="Freeform 59">
                <a:extLst>
                  <a:ext uri="{FF2B5EF4-FFF2-40B4-BE49-F238E27FC236}">
                    <a16:creationId xmlns:a16="http://schemas.microsoft.com/office/drawing/2014/main" id="{3975F3A8-1ABE-4C93-9945-764FAD963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432" y="2096066"/>
                <a:ext cx="376321" cy="10374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0" name="Freeform 60">
                <a:extLst>
                  <a:ext uri="{FF2B5EF4-FFF2-40B4-BE49-F238E27FC236}">
                    <a16:creationId xmlns:a16="http://schemas.microsoft.com/office/drawing/2014/main" id="{E4579A4B-4511-4D4F-9A67-10DD530D1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0594" y="2164013"/>
                <a:ext cx="718668" cy="219520"/>
              </a:xfrm>
              <a:custGeom>
                <a:avLst/>
                <a:gdLst>
                  <a:gd name="T0" fmla="*/ 814 w 851"/>
                  <a:gd name="T1" fmla="*/ 215 h 261"/>
                  <a:gd name="T2" fmla="*/ 819 w 851"/>
                  <a:gd name="T3" fmla="*/ 208 h 261"/>
                  <a:gd name="T4" fmla="*/ 821 w 851"/>
                  <a:gd name="T5" fmla="*/ 205 h 261"/>
                  <a:gd name="T6" fmla="*/ 826 w 851"/>
                  <a:gd name="T7" fmla="*/ 195 h 261"/>
                  <a:gd name="T8" fmla="*/ 828 w 851"/>
                  <a:gd name="T9" fmla="*/ 191 h 261"/>
                  <a:gd name="T10" fmla="*/ 832 w 851"/>
                  <a:gd name="T11" fmla="*/ 183 h 261"/>
                  <a:gd name="T12" fmla="*/ 834 w 851"/>
                  <a:gd name="T13" fmla="*/ 178 h 261"/>
                  <a:gd name="T14" fmla="*/ 838 w 851"/>
                  <a:gd name="T15" fmla="*/ 166 h 261"/>
                  <a:gd name="T16" fmla="*/ 839 w 851"/>
                  <a:gd name="T17" fmla="*/ 161 h 261"/>
                  <a:gd name="T18" fmla="*/ 841 w 851"/>
                  <a:gd name="T19" fmla="*/ 152 h 261"/>
                  <a:gd name="T20" fmla="*/ 843 w 851"/>
                  <a:gd name="T21" fmla="*/ 145 h 261"/>
                  <a:gd name="T22" fmla="*/ 844 w 851"/>
                  <a:gd name="T23" fmla="*/ 137 h 261"/>
                  <a:gd name="T24" fmla="*/ 846 w 851"/>
                  <a:gd name="T25" fmla="*/ 126 h 261"/>
                  <a:gd name="T26" fmla="*/ 847 w 851"/>
                  <a:gd name="T27" fmla="*/ 117 h 261"/>
                  <a:gd name="T28" fmla="*/ 848 w 851"/>
                  <a:gd name="T29" fmla="*/ 109 h 261"/>
                  <a:gd name="T30" fmla="*/ 849 w 851"/>
                  <a:gd name="T31" fmla="*/ 101 h 261"/>
                  <a:gd name="T32" fmla="*/ 844 w 851"/>
                  <a:gd name="T33" fmla="*/ 0 h 261"/>
                  <a:gd name="T34" fmla="*/ 526 w 851"/>
                  <a:gd name="T35" fmla="*/ 188 h 261"/>
                  <a:gd name="T36" fmla="*/ 456 w 851"/>
                  <a:gd name="T37" fmla="*/ 192 h 261"/>
                  <a:gd name="T38" fmla="*/ 219 w 851"/>
                  <a:gd name="T39" fmla="*/ 166 h 261"/>
                  <a:gd name="T40" fmla="*/ 0 w 851"/>
                  <a:gd name="T41" fmla="*/ 39 h 261"/>
                  <a:gd name="T42" fmla="*/ 120 w 851"/>
                  <a:gd name="T43" fmla="*/ 236 h 261"/>
                  <a:gd name="T44" fmla="*/ 473 w 851"/>
                  <a:gd name="T45" fmla="*/ 259 h 261"/>
                  <a:gd name="T46" fmla="*/ 475 w 851"/>
                  <a:gd name="T47" fmla="*/ 259 h 261"/>
                  <a:gd name="T48" fmla="*/ 504 w 851"/>
                  <a:gd name="T49" fmla="*/ 258 h 261"/>
                  <a:gd name="T50" fmla="*/ 507 w 851"/>
                  <a:gd name="T51" fmla="*/ 258 h 261"/>
                  <a:gd name="T52" fmla="*/ 535 w 851"/>
                  <a:gd name="T53" fmla="*/ 257 h 261"/>
                  <a:gd name="T54" fmla="*/ 537 w 851"/>
                  <a:gd name="T55" fmla="*/ 257 h 261"/>
                  <a:gd name="T56" fmla="*/ 596 w 851"/>
                  <a:gd name="T57" fmla="*/ 255 h 261"/>
                  <a:gd name="T58" fmla="*/ 597 w 851"/>
                  <a:gd name="T59" fmla="*/ 255 h 261"/>
                  <a:gd name="T60" fmla="*/ 622 w 851"/>
                  <a:gd name="T61" fmla="*/ 253 h 261"/>
                  <a:gd name="T62" fmla="*/ 628 w 851"/>
                  <a:gd name="T63" fmla="*/ 253 h 261"/>
                  <a:gd name="T64" fmla="*/ 647 w 851"/>
                  <a:gd name="T65" fmla="*/ 252 h 261"/>
                  <a:gd name="T66" fmla="*/ 654 w 851"/>
                  <a:gd name="T67" fmla="*/ 251 h 261"/>
                  <a:gd name="T68" fmla="*/ 672 w 851"/>
                  <a:gd name="T69" fmla="*/ 250 h 261"/>
                  <a:gd name="T70" fmla="*/ 678 w 851"/>
                  <a:gd name="T71" fmla="*/ 249 h 261"/>
                  <a:gd name="T72" fmla="*/ 721 w 851"/>
                  <a:gd name="T73" fmla="*/ 246 h 261"/>
                  <a:gd name="T74" fmla="*/ 726 w 851"/>
                  <a:gd name="T75" fmla="*/ 245 h 261"/>
                  <a:gd name="T76" fmla="*/ 739 w 851"/>
                  <a:gd name="T77" fmla="*/ 243 h 261"/>
                  <a:gd name="T78" fmla="*/ 745 w 851"/>
                  <a:gd name="T79" fmla="*/ 243 h 261"/>
                  <a:gd name="T80" fmla="*/ 755 w 851"/>
                  <a:gd name="T81" fmla="*/ 241 h 261"/>
                  <a:gd name="T82" fmla="*/ 761 w 851"/>
                  <a:gd name="T83" fmla="*/ 240 h 261"/>
                  <a:gd name="T84" fmla="*/ 770 w 851"/>
                  <a:gd name="T85" fmla="*/ 239 h 261"/>
                  <a:gd name="T86" fmla="*/ 774 w 851"/>
                  <a:gd name="T87" fmla="*/ 238 h 261"/>
                  <a:gd name="T88" fmla="*/ 784 w 851"/>
                  <a:gd name="T89" fmla="*/ 236 h 261"/>
                  <a:gd name="T90" fmla="*/ 793 w 851"/>
                  <a:gd name="T91" fmla="*/ 232 h 261"/>
                  <a:gd name="T92" fmla="*/ 796 w 851"/>
                  <a:gd name="T93" fmla="*/ 231 h 261"/>
                  <a:gd name="T94" fmla="*/ 803 w 851"/>
                  <a:gd name="T95" fmla="*/ 226 h 261"/>
                  <a:gd name="T96" fmla="*/ 804 w 851"/>
                  <a:gd name="T97" fmla="*/ 225 h 261"/>
                  <a:gd name="T98" fmla="*/ 812 w 851"/>
                  <a:gd name="T99" fmla="*/ 217 h 261"/>
                  <a:gd name="T100" fmla="*/ 814 w 851"/>
                  <a:gd name="T101" fmla="*/ 215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51" h="261">
                    <a:moveTo>
                      <a:pt x="814" y="215"/>
                    </a:moveTo>
                    <a:cubicBezTo>
                      <a:pt x="816" y="213"/>
                      <a:pt x="817" y="210"/>
                      <a:pt x="819" y="208"/>
                    </a:cubicBezTo>
                    <a:cubicBezTo>
                      <a:pt x="820" y="207"/>
                      <a:pt x="820" y="206"/>
                      <a:pt x="821" y="205"/>
                    </a:cubicBezTo>
                    <a:cubicBezTo>
                      <a:pt x="823" y="202"/>
                      <a:pt x="825" y="199"/>
                      <a:pt x="826" y="195"/>
                    </a:cubicBezTo>
                    <a:cubicBezTo>
                      <a:pt x="827" y="194"/>
                      <a:pt x="828" y="192"/>
                      <a:pt x="828" y="191"/>
                    </a:cubicBezTo>
                    <a:cubicBezTo>
                      <a:pt x="829" y="189"/>
                      <a:pt x="831" y="186"/>
                      <a:pt x="832" y="183"/>
                    </a:cubicBezTo>
                    <a:cubicBezTo>
                      <a:pt x="832" y="181"/>
                      <a:pt x="833" y="180"/>
                      <a:pt x="834" y="178"/>
                    </a:cubicBezTo>
                    <a:cubicBezTo>
                      <a:pt x="835" y="174"/>
                      <a:pt x="836" y="170"/>
                      <a:pt x="838" y="166"/>
                    </a:cubicBezTo>
                    <a:cubicBezTo>
                      <a:pt x="838" y="164"/>
                      <a:pt x="839" y="163"/>
                      <a:pt x="839" y="161"/>
                    </a:cubicBezTo>
                    <a:cubicBezTo>
                      <a:pt x="840" y="158"/>
                      <a:pt x="841" y="155"/>
                      <a:pt x="841" y="152"/>
                    </a:cubicBezTo>
                    <a:cubicBezTo>
                      <a:pt x="842" y="150"/>
                      <a:pt x="842" y="148"/>
                      <a:pt x="843" y="145"/>
                    </a:cubicBezTo>
                    <a:cubicBezTo>
                      <a:pt x="843" y="143"/>
                      <a:pt x="844" y="140"/>
                      <a:pt x="844" y="137"/>
                    </a:cubicBezTo>
                    <a:cubicBezTo>
                      <a:pt x="845" y="133"/>
                      <a:pt x="846" y="129"/>
                      <a:pt x="846" y="126"/>
                    </a:cubicBezTo>
                    <a:cubicBezTo>
                      <a:pt x="847" y="123"/>
                      <a:pt x="847" y="120"/>
                      <a:pt x="847" y="117"/>
                    </a:cubicBezTo>
                    <a:cubicBezTo>
                      <a:pt x="848" y="114"/>
                      <a:pt x="848" y="112"/>
                      <a:pt x="848" y="109"/>
                    </a:cubicBezTo>
                    <a:cubicBezTo>
                      <a:pt x="849" y="106"/>
                      <a:pt x="849" y="104"/>
                      <a:pt x="849" y="101"/>
                    </a:cubicBezTo>
                    <a:cubicBezTo>
                      <a:pt x="851" y="68"/>
                      <a:pt x="850" y="32"/>
                      <a:pt x="844" y="0"/>
                    </a:cubicBezTo>
                    <a:cubicBezTo>
                      <a:pt x="837" y="74"/>
                      <a:pt x="784" y="188"/>
                      <a:pt x="526" y="188"/>
                    </a:cubicBezTo>
                    <a:cubicBezTo>
                      <a:pt x="498" y="188"/>
                      <a:pt x="475" y="189"/>
                      <a:pt x="456" y="192"/>
                    </a:cubicBezTo>
                    <a:cubicBezTo>
                      <a:pt x="379" y="190"/>
                      <a:pt x="298" y="182"/>
                      <a:pt x="219" y="166"/>
                    </a:cubicBezTo>
                    <a:cubicBezTo>
                      <a:pt x="80" y="139"/>
                      <a:pt x="22" y="85"/>
                      <a:pt x="0" y="39"/>
                    </a:cubicBezTo>
                    <a:cubicBezTo>
                      <a:pt x="2" y="123"/>
                      <a:pt x="44" y="212"/>
                      <a:pt x="120" y="236"/>
                    </a:cubicBezTo>
                    <a:cubicBezTo>
                      <a:pt x="182" y="255"/>
                      <a:pt x="331" y="261"/>
                      <a:pt x="473" y="259"/>
                    </a:cubicBezTo>
                    <a:cubicBezTo>
                      <a:pt x="474" y="259"/>
                      <a:pt x="475" y="259"/>
                      <a:pt x="475" y="259"/>
                    </a:cubicBezTo>
                    <a:cubicBezTo>
                      <a:pt x="485" y="259"/>
                      <a:pt x="494" y="258"/>
                      <a:pt x="504" y="258"/>
                    </a:cubicBezTo>
                    <a:cubicBezTo>
                      <a:pt x="505" y="258"/>
                      <a:pt x="506" y="258"/>
                      <a:pt x="507" y="258"/>
                    </a:cubicBezTo>
                    <a:cubicBezTo>
                      <a:pt x="516" y="258"/>
                      <a:pt x="526" y="258"/>
                      <a:pt x="535" y="257"/>
                    </a:cubicBezTo>
                    <a:lnTo>
                      <a:pt x="537" y="257"/>
                    </a:lnTo>
                    <a:cubicBezTo>
                      <a:pt x="557" y="256"/>
                      <a:pt x="577" y="256"/>
                      <a:pt x="596" y="255"/>
                    </a:cubicBezTo>
                    <a:cubicBezTo>
                      <a:pt x="596" y="255"/>
                      <a:pt x="597" y="255"/>
                      <a:pt x="597" y="255"/>
                    </a:cubicBezTo>
                    <a:cubicBezTo>
                      <a:pt x="606" y="254"/>
                      <a:pt x="614" y="254"/>
                      <a:pt x="622" y="253"/>
                    </a:cubicBezTo>
                    <a:cubicBezTo>
                      <a:pt x="624" y="253"/>
                      <a:pt x="626" y="253"/>
                      <a:pt x="628" y="253"/>
                    </a:cubicBezTo>
                    <a:cubicBezTo>
                      <a:pt x="635" y="253"/>
                      <a:pt x="641" y="252"/>
                      <a:pt x="647" y="252"/>
                    </a:cubicBezTo>
                    <a:cubicBezTo>
                      <a:pt x="650" y="252"/>
                      <a:pt x="652" y="251"/>
                      <a:pt x="654" y="251"/>
                    </a:cubicBezTo>
                    <a:cubicBezTo>
                      <a:pt x="661" y="251"/>
                      <a:pt x="667" y="250"/>
                      <a:pt x="672" y="250"/>
                    </a:cubicBezTo>
                    <a:cubicBezTo>
                      <a:pt x="674" y="250"/>
                      <a:pt x="676" y="250"/>
                      <a:pt x="678" y="249"/>
                    </a:cubicBezTo>
                    <a:cubicBezTo>
                      <a:pt x="694" y="248"/>
                      <a:pt x="708" y="247"/>
                      <a:pt x="721" y="246"/>
                    </a:cubicBezTo>
                    <a:cubicBezTo>
                      <a:pt x="723" y="245"/>
                      <a:pt x="724" y="245"/>
                      <a:pt x="726" y="245"/>
                    </a:cubicBezTo>
                    <a:cubicBezTo>
                      <a:pt x="730" y="244"/>
                      <a:pt x="735" y="244"/>
                      <a:pt x="739" y="243"/>
                    </a:cubicBezTo>
                    <a:cubicBezTo>
                      <a:pt x="741" y="243"/>
                      <a:pt x="743" y="243"/>
                      <a:pt x="745" y="243"/>
                    </a:cubicBezTo>
                    <a:cubicBezTo>
                      <a:pt x="748" y="242"/>
                      <a:pt x="752" y="242"/>
                      <a:pt x="755" y="241"/>
                    </a:cubicBezTo>
                    <a:cubicBezTo>
                      <a:pt x="757" y="241"/>
                      <a:pt x="759" y="241"/>
                      <a:pt x="761" y="240"/>
                    </a:cubicBezTo>
                    <a:cubicBezTo>
                      <a:pt x="764" y="240"/>
                      <a:pt x="767" y="239"/>
                      <a:pt x="770" y="239"/>
                    </a:cubicBezTo>
                    <a:cubicBezTo>
                      <a:pt x="771" y="238"/>
                      <a:pt x="772" y="238"/>
                      <a:pt x="774" y="238"/>
                    </a:cubicBezTo>
                    <a:cubicBezTo>
                      <a:pt x="778" y="237"/>
                      <a:pt x="781" y="236"/>
                      <a:pt x="784" y="236"/>
                    </a:cubicBezTo>
                    <a:cubicBezTo>
                      <a:pt x="787" y="235"/>
                      <a:pt x="791" y="233"/>
                      <a:pt x="793" y="232"/>
                    </a:cubicBezTo>
                    <a:cubicBezTo>
                      <a:pt x="794" y="232"/>
                      <a:pt x="795" y="231"/>
                      <a:pt x="796" y="231"/>
                    </a:cubicBezTo>
                    <a:cubicBezTo>
                      <a:pt x="798" y="229"/>
                      <a:pt x="801" y="228"/>
                      <a:pt x="803" y="226"/>
                    </a:cubicBezTo>
                    <a:cubicBezTo>
                      <a:pt x="803" y="225"/>
                      <a:pt x="804" y="225"/>
                      <a:pt x="804" y="225"/>
                    </a:cubicBezTo>
                    <a:cubicBezTo>
                      <a:pt x="807" y="223"/>
                      <a:pt x="809" y="220"/>
                      <a:pt x="812" y="217"/>
                    </a:cubicBezTo>
                    <a:cubicBezTo>
                      <a:pt x="812" y="217"/>
                      <a:pt x="813" y="216"/>
                      <a:pt x="814" y="215"/>
                    </a:cubicBezTo>
                    <a:close/>
                  </a:path>
                </a:pathLst>
              </a:custGeom>
              <a:solidFill>
                <a:srgbClr val="D58C5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9" name="Freeform 61">
                <a:extLst>
                  <a:ext uri="{FF2B5EF4-FFF2-40B4-BE49-F238E27FC236}">
                    <a16:creationId xmlns:a16="http://schemas.microsoft.com/office/drawing/2014/main" id="{8054F865-2634-49A9-99F8-A507ED5A0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6168" y="2461933"/>
                <a:ext cx="765709" cy="229974"/>
              </a:xfrm>
              <a:custGeom>
                <a:avLst/>
                <a:gdLst>
                  <a:gd name="T0" fmla="*/ 873 w 905"/>
                  <a:gd name="T1" fmla="*/ 212 h 271"/>
                  <a:gd name="T2" fmla="*/ 879 w 905"/>
                  <a:gd name="T3" fmla="*/ 202 h 271"/>
                  <a:gd name="T4" fmla="*/ 880 w 905"/>
                  <a:gd name="T5" fmla="*/ 199 h 271"/>
                  <a:gd name="T6" fmla="*/ 886 w 905"/>
                  <a:gd name="T7" fmla="*/ 187 h 271"/>
                  <a:gd name="T8" fmla="*/ 887 w 905"/>
                  <a:gd name="T9" fmla="*/ 184 h 271"/>
                  <a:gd name="T10" fmla="*/ 890 w 905"/>
                  <a:gd name="T11" fmla="*/ 173 h 271"/>
                  <a:gd name="T12" fmla="*/ 892 w 905"/>
                  <a:gd name="T13" fmla="*/ 169 h 271"/>
                  <a:gd name="T14" fmla="*/ 895 w 905"/>
                  <a:gd name="T15" fmla="*/ 155 h 271"/>
                  <a:gd name="T16" fmla="*/ 896 w 905"/>
                  <a:gd name="T17" fmla="*/ 151 h 271"/>
                  <a:gd name="T18" fmla="*/ 899 w 905"/>
                  <a:gd name="T19" fmla="*/ 136 h 271"/>
                  <a:gd name="T20" fmla="*/ 899 w 905"/>
                  <a:gd name="T21" fmla="*/ 133 h 271"/>
                  <a:gd name="T22" fmla="*/ 900 w 905"/>
                  <a:gd name="T23" fmla="*/ 126 h 271"/>
                  <a:gd name="T24" fmla="*/ 900 w 905"/>
                  <a:gd name="T25" fmla="*/ 126 h 271"/>
                  <a:gd name="T26" fmla="*/ 895 w 905"/>
                  <a:gd name="T27" fmla="*/ 0 h 271"/>
                  <a:gd name="T28" fmla="*/ 785 w 905"/>
                  <a:gd name="T29" fmla="*/ 145 h 271"/>
                  <a:gd name="T30" fmla="*/ 449 w 905"/>
                  <a:gd name="T31" fmla="*/ 176 h 271"/>
                  <a:gd name="T32" fmla="*/ 0 w 905"/>
                  <a:gd name="T33" fmla="*/ 56 h 271"/>
                  <a:gd name="T34" fmla="*/ 127 w 905"/>
                  <a:gd name="T35" fmla="*/ 244 h 271"/>
                  <a:gd name="T36" fmla="*/ 552 w 905"/>
                  <a:gd name="T37" fmla="*/ 266 h 271"/>
                  <a:gd name="T38" fmla="*/ 556 w 905"/>
                  <a:gd name="T39" fmla="*/ 266 h 271"/>
                  <a:gd name="T40" fmla="*/ 580 w 905"/>
                  <a:gd name="T41" fmla="*/ 265 h 271"/>
                  <a:gd name="T42" fmla="*/ 587 w 905"/>
                  <a:gd name="T43" fmla="*/ 265 h 271"/>
                  <a:gd name="T44" fmla="*/ 608 w 905"/>
                  <a:gd name="T45" fmla="*/ 264 h 271"/>
                  <a:gd name="T46" fmla="*/ 616 w 905"/>
                  <a:gd name="T47" fmla="*/ 264 h 271"/>
                  <a:gd name="T48" fmla="*/ 634 w 905"/>
                  <a:gd name="T49" fmla="*/ 263 h 271"/>
                  <a:gd name="T50" fmla="*/ 644 w 905"/>
                  <a:gd name="T51" fmla="*/ 263 h 271"/>
                  <a:gd name="T52" fmla="*/ 660 w 905"/>
                  <a:gd name="T53" fmla="*/ 262 h 271"/>
                  <a:gd name="T54" fmla="*/ 670 w 905"/>
                  <a:gd name="T55" fmla="*/ 261 h 271"/>
                  <a:gd name="T56" fmla="*/ 685 w 905"/>
                  <a:gd name="T57" fmla="*/ 260 h 271"/>
                  <a:gd name="T58" fmla="*/ 695 w 905"/>
                  <a:gd name="T59" fmla="*/ 260 h 271"/>
                  <a:gd name="T60" fmla="*/ 708 w 905"/>
                  <a:gd name="T61" fmla="*/ 259 h 271"/>
                  <a:gd name="T62" fmla="*/ 718 w 905"/>
                  <a:gd name="T63" fmla="*/ 258 h 271"/>
                  <a:gd name="T64" fmla="*/ 731 w 905"/>
                  <a:gd name="T65" fmla="*/ 257 h 271"/>
                  <a:gd name="T66" fmla="*/ 740 w 905"/>
                  <a:gd name="T67" fmla="*/ 256 h 271"/>
                  <a:gd name="T68" fmla="*/ 751 w 905"/>
                  <a:gd name="T69" fmla="*/ 255 h 271"/>
                  <a:gd name="T70" fmla="*/ 760 w 905"/>
                  <a:gd name="T71" fmla="*/ 255 h 271"/>
                  <a:gd name="T72" fmla="*/ 771 w 905"/>
                  <a:gd name="T73" fmla="*/ 254 h 271"/>
                  <a:gd name="T74" fmla="*/ 779 w 905"/>
                  <a:gd name="T75" fmla="*/ 253 h 271"/>
                  <a:gd name="T76" fmla="*/ 788 w 905"/>
                  <a:gd name="T77" fmla="*/ 252 h 271"/>
                  <a:gd name="T78" fmla="*/ 796 w 905"/>
                  <a:gd name="T79" fmla="*/ 251 h 271"/>
                  <a:gd name="T80" fmla="*/ 804 w 905"/>
                  <a:gd name="T81" fmla="*/ 249 h 271"/>
                  <a:gd name="T82" fmla="*/ 810 w 905"/>
                  <a:gd name="T83" fmla="*/ 249 h 271"/>
                  <a:gd name="T84" fmla="*/ 818 w 905"/>
                  <a:gd name="T85" fmla="*/ 247 h 271"/>
                  <a:gd name="T86" fmla="*/ 823 w 905"/>
                  <a:gd name="T87" fmla="*/ 246 h 271"/>
                  <a:gd name="T88" fmla="*/ 833 w 905"/>
                  <a:gd name="T89" fmla="*/ 244 h 271"/>
                  <a:gd name="T90" fmla="*/ 843 w 905"/>
                  <a:gd name="T91" fmla="*/ 240 h 271"/>
                  <a:gd name="T92" fmla="*/ 845 w 905"/>
                  <a:gd name="T93" fmla="*/ 239 h 271"/>
                  <a:gd name="T94" fmla="*/ 854 w 905"/>
                  <a:gd name="T95" fmla="*/ 234 h 271"/>
                  <a:gd name="T96" fmla="*/ 856 w 905"/>
                  <a:gd name="T97" fmla="*/ 232 h 271"/>
                  <a:gd name="T98" fmla="*/ 864 w 905"/>
                  <a:gd name="T99" fmla="*/ 224 h 271"/>
                  <a:gd name="T100" fmla="*/ 864 w 905"/>
                  <a:gd name="T101" fmla="*/ 224 h 271"/>
                  <a:gd name="T102" fmla="*/ 871 w 905"/>
                  <a:gd name="T103" fmla="*/ 215 h 271"/>
                  <a:gd name="T104" fmla="*/ 873 w 905"/>
                  <a:gd name="T105" fmla="*/ 2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05" h="271">
                    <a:moveTo>
                      <a:pt x="873" y="212"/>
                    </a:moveTo>
                    <a:cubicBezTo>
                      <a:pt x="875" y="209"/>
                      <a:pt x="877" y="206"/>
                      <a:pt x="879" y="202"/>
                    </a:cubicBezTo>
                    <a:cubicBezTo>
                      <a:pt x="879" y="201"/>
                      <a:pt x="880" y="200"/>
                      <a:pt x="880" y="199"/>
                    </a:cubicBezTo>
                    <a:cubicBezTo>
                      <a:pt x="882" y="195"/>
                      <a:pt x="884" y="191"/>
                      <a:pt x="886" y="187"/>
                    </a:cubicBezTo>
                    <a:cubicBezTo>
                      <a:pt x="886" y="186"/>
                      <a:pt x="886" y="185"/>
                      <a:pt x="887" y="184"/>
                    </a:cubicBezTo>
                    <a:cubicBezTo>
                      <a:pt x="888" y="181"/>
                      <a:pt x="889" y="177"/>
                      <a:pt x="890" y="173"/>
                    </a:cubicBezTo>
                    <a:cubicBezTo>
                      <a:pt x="891" y="171"/>
                      <a:pt x="891" y="170"/>
                      <a:pt x="892" y="169"/>
                    </a:cubicBezTo>
                    <a:cubicBezTo>
                      <a:pt x="893" y="165"/>
                      <a:pt x="894" y="160"/>
                      <a:pt x="895" y="155"/>
                    </a:cubicBezTo>
                    <a:cubicBezTo>
                      <a:pt x="895" y="154"/>
                      <a:pt x="896" y="153"/>
                      <a:pt x="896" y="151"/>
                    </a:cubicBezTo>
                    <a:cubicBezTo>
                      <a:pt x="897" y="146"/>
                      <a:pt x="898" y="141"/>
                      <a:pt x="899" y="136"/>
                    </a:cubicBezTo>
                    <a:cubicBezTo>
                      <a:pt x="899" y="135"/>
                      <a:pt x="899" y="134"/>
                      <a:pt x="899" y="133"/>
                    </a:cubicBezTo>
                    <a:cubicBezTo>
                      <a:pt x="900" y="131"/>
                      <a:pt x="900" y="128"/>
                      <a:pt x="900" y="126"/>
                    </a:cubicBezTo>
                    <a:cubicBezTo>
                      <a:pt x="900" y="126"/>
                      <a:pt x="900" y="126"/>
                      <a:pt x="900" y="126"/>
                    </a:cubicBezTo>
                    <a:cubicBezTo>
                      <a:pt x="905" y="85"/>
                      <a:pt x="904" y="40"/>
                      <a:pt x="895" y="0"/>
                    </a:cubicBezTo>
                    <a:cubicBezTo>
                      <a:pt x="889" y="36"/>
                      <a:pt x="867" y="101"/>
                      <a:pt x="785" y="145"/>
                    </a:cubicBezTo>
                    <a:cubicBezTo>
                      <a:pt x="710" y="153"/>
                      <a:pt x="603" y="161"/>
                      <a:pt x="449" y="176"/>
                    </a:cubicBezTo>
                    <a:cubicBezTo>
                      <a:pt x="197" y="200"/>
                      <a:pt x="65" y="123"/>
                      <a:pt x="0" y="56"/>
                    </a:cubicBezTo>
                    <a:cubicBezTo>
                      <a:pt x="5" y="138"/>
                      <a:pt x="49" y="221"/>
                      <a:pt x="127" y="244"/>
                    </a:cubicBezTo>
                    <a:cubicBezTo>
                      <a:pt x="200" y="266"/>
                      <a:pt x="387" y="271"/>
                      <a:pt x="552" y="266"/>
                    </a:cubicBezTo>
                    <a:cubicBezTo>
                      <a:pt x="553" y="266"/>
                      <a:pt x="555" y="266"/>
                      <a:pt x="556" y="266"/>
                    </a:cubicBezTo>
                    <a:cubicBezTo>
                      <a:pt x="564" y="266"/>
                      <a:pt x="572" y="266"/>
                      <a:pt x="580" y="265"/>
                    </a:cubicBezTo>
                    <a:cubicBezTo>
                      <a:pt x="582" y="265"/>
                      <a:pt x="585" y="265"/>
                      <a:pt x="587" y="265"/>
                    </a:cubicBezTo>
                    <a:cubicBezTo>
                      <a:pt x="594" y="265"/>
                      <a:pt x="601" y="265"/>
                      <a:pt x="608" y="264"/>
                    </a:cubicBezTo>
                    <a:cubicBezTo>
                      <a:pt x="610" y="264"/>
                      <a:pt x="613" y="264"/>
                      <a:pt x="616" y="264"/>
                    </a:cubicBezTo>
                    <a:cubicBezTo>
                      <a:pt x="622" y="264"/>
                      <a:pt x="628" y="263"/>
                      <a:pt x="634" y="263"/>
                    </a:cubicBezTo>
                    <a:cubicBezTo>
                      <a:pt x="637" y="263"/>
                      <a:pt x="640" y="263"/>
                      <a:pt x="644" y="263"/>
                    </a:cubicBezTo>
                    <a:cubicBezTo>
                      <a:pt x="649" y="262"/>
                      <a:pt x="655" y="262"/>
                      <a:pt x="660" y="262"/>
                    </a:cubicBezTo>
                    <a:cubicBezTo>
                      <a:pt x="663" y="262"/>
                      <a:pt x="666" y="262"/>
                      <a:pt x="670" y="261"/>
                    </a:cubicBezTo>
                    <a:cubicBezTo>
                      <a:pt x="675" y="261"/>
                      <a:pt x="680" y="261"/>
                      <a:pt x="685" y="260"/>
                    </a:cubicBezTo>
                    <a:cubicBezTo>
                      <a:pt x="688" y="260"/>
                      <a:pt x="691" y="260"/>
                      <a:pt x="695" y="260"/>
                    </a:cubicBezTo>
                    <a:cubicBezTo>
                      <a:pt x="699" y="260"/>
                      <a:pt x="704" y="259"/>
                      <a:pt x="708" y="259"/>
                    </a:cubicBezTo>
                    <a:cubicBezTo>
                      <a:pt x="712" y="259"/>
                      <a:pt x="715" y="258"/>
                      <a:pt x="718" y="258"/>
                    </a:cubicBezTo>
                    <a:cubicBezTo>
                      <a:pt x="722" y="258"/>
                      <a:pt x="727" y="258"/>
                      <a:pt x="731" y="257"/>
                    </a:cubicBezTo>
                    <a:cubicBezTo>
                      <a:pt x="734" y="257"/>
                      <a:pt x="737" y="257"/>
                      <a:pt x="740" y="256"/>
                    </a:cubicBezTo>
                    <a:cubicBezTo>
                      <a:pt x="744" y="256"/>
                      <a:pt x="748" y="256"/>
                      <a:pt x="751" y="255"/>
                    </a:cubicBezTo>
                    <a:cubicBezTo>
                      <a:pt x="754" y="255"/>
                      <a:pt x="757" y="255"/>
                      <a:pt x="760" y="255"/>
                    </a:cubicBezTo>
                    <a:cubicBezTo>
                      <a:pt x="764" y="254"/>
                      <a:pt x="767" y="254"/>
                      <a:pt x="771" y="254"/>
                    </a:cubicBezTo>
                    <a:cubicBezTo>
                      <a:pt x="773" y="253"/>
                      <a:pt x="776" y="253"/>
                      <a:pt x="779" y="253"/>
                    </a:cubicBezTo>
                    <a:cubicBezTo>
                      <a:pt x="782" y="252"/>
                      <a:pt x="785" y="252"/>
                      <a:pt x="788" y="252"/>
                    </a:cubicBezTo>
                    <a:cubicBezTo>
                      <a:pt x="791" y="251"/>
                      <a:pt x="793" y="251"/>
                      <a:pt x="796" y="251"/>
                    </a:cubicBezTo>
                    <a:cubicBezTo>
                      <a:pt x="799" y="250"/>
                      <a:pt x="801" y="250"/>
                      <a:pt x="804" y="249"/>
                    </a:cubicBezTo>
                    <a:cubicBezTo>
                      <a:pt x="806" y="249"/>
                      <a:pt x="808" y="249"/>
                      <a:pt x="810" y="249"/>
                    </a:cubicBezTo>
                    <a:cubicBezTo>
                      <a:pt x="813" y="248"/>
                      <a:pt x="816" y="248"/>
                      <a:pt x="818" y="247"/>
                    </a:cubicBezTo>
                    <a:cubicBezTo>
                      <a:pt x="820" y="247"/>
                      <a:pt x="822" y="247"/>
                      <a:pt x="823" y="246"/>
                    </a:cubicBezTo>
                    <a:cubicBezTo>
                      <a:pt x="827" y="246"/>
                      <a:pt x="830" y="245"/>
                      <a:pt x="833" y="244"/>
                    </a:cubicBezTo>
                    <a:cubicBezTo>
                      <a:pt x="837" y="243"/>
                      <a:pt x="840" y="242"/>
                      <a:pt x="843" y="240"/>
                    </a:cubicBezTo>
                    <a:cubicBezTo>
                      <a:pt x="844" y="240"/>
                      <a:pt x="844" y="240"/>
                      <a:pt x="845" y="239"/>
                    </a:cubicBezTo>
                    <a:cubicBezTo>
                      <a:pt x="848" y="238"/>
                      <a:pt x="851" y="236"/>
                      <a:pt x="854" y="234"/>
                    </a:cubicBezTo>
                    <a:cubicBezTo>
                      <a:pt x="855" y="233"/>
                      <a:pt x="855" y="233"/>
                      <a:pt x="856" y="232"/>
                    </a:cubicBezTo>
                    <a:cubicBezTo>
                      <a:pt x="858" y="230"/>
                      <a:pt x="861" y="227"/>
                      <a:pt x="864" y="224"/>
                    </a:cubicBezTo>
                    <a:cubicBezTo>
                      <a:pt x="864" y="224"/>
                      <a:pt x="864" y="224"/>
                      <a:pt x="864" y="224"/>
                    </a:cubicBezTo>
                    <a:cubicBezTo>
                      <a:pt x="867" y="221"/>
                      <a:pt x="869" y="218"/>
                      <a:pt x="871" y="215"/>
                    </a:cubicBezTo>
                    <a:cubicBezTo>
                      <a:pt x="872" y="214"/>
                      <a:pt x="872" y="213"/>
                      <a:pt x="873" y="212"/>
                    </a:cubicBezTo>
                    <a:close/>
                  </a:path>
                </a:pathLst>
              </a:custGeom>
              <a:solidFill>
                <a:srgbClr val="D58C5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0" name="Freeform 62">
                <a:extLst>
                  <a:ext uri="{FF2B5EF4-FFF2-40B4-BE49-F238E27FC236}">
                    <a16:creationId xmlns:a16="http://schemas.microsoft.com/office/drawing/2014/main" id="{D70F0A8F-C6C7-4F54-ABFF-42379CA2C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194" y="2785987"/>
                <a:ext cx="731734" cy="219520"/>
              </a:xfrm>
              <a:custGeom>
                <a:avLst/>
                <a:gdLst>
                  <a:gd name="T0" fmla="*/ 840 w 866"/>
                  <a:gd name="T1" fmla="*/ 196 h 260"/>
                  <a:gd name="T2" fmla="*/ 847 w 866"/>
                  <a:gd name="T3" fmla="*/ 181 h 260"/>
                  <a:gd name="T4" fmla="*/ 852 w 866"/>
                  <a:gd name="T5" fmla="*/ 168 h 260"/>
                  <a:gd name="T6" fmla="*/ 857 w 866"/>
                  <a:gd name="T7" fmla="*/ 151 h 260"/>
                  <a:gd name="T8" fmla="*/ 860 w 866"/>
                  <a:gd name="T9" fmla="*/ 136 h 260"/>
                  <a:gd name="T10" fmla="*/ 862 w 866"/>
                  <a:gd name="T11" fmla="*/ 116 h 260"/>
                  <a:gd name="T12" fmla="*/ 864 w 866"/>
                  <a:gd name="T13" fmla="*/ 104 h 260"/>
                  <a:gd name="T14" fmla="*/ 859 w 866"/>
                  <a:gd name="T15" fmla="*/ 0 h 260"/>
                  <a:gd name="T16" fmla="*/ 430 w 866"/>
                  <a:gd name="T17" fmla="*/ 171 h 260"/>
                  <a:gd name="T18" fmla="*/ 122 w 866"/>
                  <a:gd name="T19" fmla="*/ 236 h 260"/>
                  <a:gd name="T20" fmla="*/ 358 w 866"/>
                  <a:gd name="T21" fmla="*/ 259 h 260"/>
                  <a:gd name="T22" fmla="*/ 373 w 866"/>
                  <a:gd name="T23" fmla="*/ 259 h 260"/>
                  <a:gd name="T24" fmla="*/ 411 w 866"/>
                  <a:gd name="T25" fmla="*/ 260 h 260"/>
                  <a:gd name="T26" fmla="*/ 430 w 866"/>
                  <a:gd name="T27" fmla="*/ 260 h 260"/>
                  <a:gd name="T28" fmla="*/ 465 w 866"/>
                  <a:gd name="T29" fmla="*/ 259 h 260"/>
                  <a:gd name="T30" fmla="*/ 487 w 866"/>
                  <a:gd name="T31" fmla="*/ 259 h 260"/>
                  <a:gd name="T32" fmla="*/ 519 w 866"/>
                  <a:gd name="T33" fmla="*/ 258 h 260"/>
                  <a:gd name="T34" fmla="*/ 542 w 866"/>
                  <a:gd name="T35" fmla="*/ 258 h 260"/>
                  <a:gd name="T36" fmla="*/ 572 w 866"/>
                  <a:gd name="T37" fmla="*/ 257 h 260"/>
                  <a:gd name="T38" fmla="*/ 595 w 866"/>
                  <a:gd name="T39" fmla="*/ 256 h 260"/>
                  <a:gd name="T40" fmla="*/ 623 w 866"/>
                  <a:gd name="T41" fmla="*/ 254 h 260"/>
                  <a:gd name="T42" fmla="*/ 644 w 866"/>
                  <a:gd name="T43" fmla="*/ 253 h 260"/>
                  <a:gd name="T44" fmla="*/ 670 w 866"/>
                  <a:gd name="T45" fmla="*/ 252 h 260"/>
                  <a:gd name="T46" fmla="*/ 689 w 866"/>
                  <a:gd name="T47" fmla="*/ 250 h 260"/>
                  <a:gd name="T48" fmla="*/ 712 w 866"/>
                  <a:gd name="T49" fmla="*/ 248 h 260"/>
                  <a:gd name="T50" fmla="*/ 729 w 866"/>
                  <a:gd name="T51" fmla="*/ 247 h 260"/>
                  <a:gd name="T52" fmla="*/ 748 w 866"/>
                  <a:gd name="T53" fmla="*/ 244 h 260"/>
                  <a:gd name="T54" fmla="*/ 761 w 866"/>
                  <a:gd name="T55" fmla="*/ 243 h 260"/>
                  <a:gd name="T56" fmla="*/ 777 w 866"/>
                  <a:gd name="T57" fmla="*/ 240 h 260"/>
                  <a:gd name="T58" fmla="*/ 787 w 866"/>
                  <a:gd name="T59" fmla="*/ 239 h 260"/>
                  <a:gd name="T60" fmla="*/ 798 w 866"/>
                  <a:gd name="T61" fmla="*/ 236 h 260"/>
                  <a:gd name="T62" fmla="*/ 809 w 866"/>
                  <a:gd name="T63" fmla="*/ 231 h 260"/>
                  <a:gd name="T64" fmla="*/ 818 w 866"/>
                  <a:gd name="T65" fmla="*/ 225 h 260"/>
                  <a:gd name="T66" fmla="*/ 828 w 866"/>
                  <a:gd name="T67" fmla="*/ 216 h 260"/>
                  <a:gd name="T68" fmla="*/ 835 w 866"/>
                  <a:gd name="T69" fmla="*/ 20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66" h="260">
                    <a:moveTo>
                      <a:pt x="835" y="205"/>
                    </a:moveTo>
                    <a:cubicBezTo>
                      <a:pt x="837" y="203"/>
                      <a:pt x="839" y="199"/>
                      <a:pt x="840" y="196"/>
                    </a:cubicBezTo>
                    <a:cubicBezTo>
                      <a:pt x="841" y="195"/>
                      <a:pt x="842" y="194"/>
                      <a:pt x="842" y="193"/>
                    </a:cubicBezTo>
                    <a:cubicBezTo>
                      <a:pt x="844" y="189"/>
                      <a:pt x="846" y="185"/>
                      <a:pt x="847" y="181"/>
                    </a:cubicBezTo>
                    <a:cubicBezTo>
                      <a:pt x="848" y="180"/>
                      <a:pt x="848" y="179"/>
                      <a:pt x="848" y="178"/>
                    </a:cubicBezTo>
                    <a:cubicBezTo>
                      <a:pt x="850" y="175"/>
                      <a:pt x="851" y="172"/>
                      <a:pt x="852" y="168"/>
                    </a:cubicBezTo>
                    <a:cubicBezTo>
                      <a:pt x="852" y="167"/>
                      <a:pt x="853" y="165"/>
                      <a:pt x="853" y="164"/>
                    </a:cubicBezTo>
                    <a:cubicBezTo>
                      <a:pt x="854" y="159"/>
                      <a:pt x="855" y="155"/>
                      <a:pt x="857" y="151"/>
                    </a:cubicBezTo>
                    <a:cubicBezTo>
                      <a:pt x="857" y="149"/>
                      <a:pt x="857" y="147"/>
                      <a:pt x="858" y="146"/>
                    </a:cubicBezTo>
                    <a:cubicBezTo>
                      <a:pt x="858" y="142"/>
                      <a:pt x="859" y="139"/>
                      <a:pt x="860" y="136"/>
                    </a:cubicBezTo>
                    <a:cubicBezTo>
                      <a:pt x="860" y="134"/>
                      <a:pt x="860" y="132"/>
                      <a:pt x="861" y="130"/>
                    </a:cubicBezTo>
                    <a:cubicBezTo>
                      <a:pt x="861" y="125"/>
                      <a:pt x="862" y="120"/>
                      <a:pt x="862" y="116"/>
                    </a:cubicBezTo>
                    <a:cubicBezTo>
                      <a:pt x="863" y="114"/>
                      <a:pt x="863" y="112"/>
                      <a:pt x="863" y="110"/>
                    </a:cubicBezTo>
                    <a:cubicBezTo>
                      <a:pt x="863" y="108"/>
                      <a:pt x="863" y="106"/>
                      <a:pt x="864" y="104"/>
                    </a:cubicBezTo>
                    <a:cubicBezTo>
                      <a:pt x="864" y="104"/>
                      <a:pt x="864" y="104"/>
                      <a:pt x="864" y="104"/>
                    </a:cubicBezTo>
                    <a:cubicBezTo>
                      <a:pt x="866" y="70"/>
                      <a:pt x="865" y="34"/>
                      <a:pt x="859" y="0"/>
                    </a:cubicBezTo>
                    <a:cubicBezTo>
                      <a:pt x="844" y="32"/>
                      <a:pt x="805" y="93"/>
                      <a:pt x="718" y="139"/>
                    </a:cubicBezTo>
                    <a:cubicBezTo>
                      <a:pt x="647" y="151"/>
                      <a:pt x="554" y="162"/>
                      <a:pt x="430" y="171"/>
                    </a:cubicBezTo>
                    <a:cubicBezTo>
                      <a:pt x="161" y="191"/>
                      <a:pt x="47" y="108"/>
                      <a:pt x="0" y="45"/>
                    </a:cubicBezTo>
                    <a:cubicBezTo>
                      <a:pt x="4" y="127"/>
                      <a:pt x="46" y="213"/>
                      <a:pt x="122" y="236"/>
                    </a:cubicBezTo>
                    <a:cubicBezTo>
                      <a:pt x="166" y="250"/>
                      <a:pt x="253" y="257"/>
                      <a:pt x="351" y="259"/>
                    </a:cubicBezTo>
                    <a:cubicBezTo>
                      <a:pt x="353" y="259"/>
                      <a:pt x="356" y="259"/>
                      <a:pt x="358" y="259"/>
                    </a:cubicBezTo>
                    <a:cubicBezTo>
                      <a:pt x="363" y="259"/>
                      <a:pt x="368" y="259"/>
                      <a:pt x="373" y="259"/>
                    </a:cubicBezTo>
                    <a:lnTo>
                      <a:pt x="373" y="259"/>
                    </a:lnTo>
                    <a:cubicBezTo>
                      <a:pt x="383" y="260"/>
                      <a:pt x="394" y="260"/>
                      <a:pt x="405" y="260"/>
                    </a:cubicBezTo>
                    <a:cubicBezTo>
                      <a:pt x="407" y="260"/>
                      <a:pt x="409" y="260"/>
                      <a:pt x="411" y="260"/>
                    </a:cubicBezTo>
                    <a:cubicBezTo>
                      <a:pt x="416" y="260"/>
                      <a:pt x="421" y="260"/>
                      <a:pt x="426" y="260"/>
                    </a:cubicBezTo>
                    <a:lnTo>
                      <a:pt x="430" y="260"/>
                    </a:lnTo>
                    <a:cubicBezTo>
                      <a:pt x="439" y="260"/>
                      <a:pt x="449" y="260"/>
                      <a:pt x="458" y="260"/>
                    </a:cubicBezTo>
                    <a:cubicBezTo>
                      <a:pt x="461" y="260"/>
                      <a:pt x="463" y="260"/>
                      <a:pt x="465" y="259"/>
                    </a:cubicBezTo>
                    <a:cubicBezTo>
                      <a:pt x="470" y="259"/>
                      <a:pt x="475" y="259"/>
                      <a:pt x="480" y="259"/>
                    </a:cubicBezTo>
                    <a:cubicBezTo>
                      <a:pt x="482" y="259"/>
                      <a:pt x="485" y="259"/>
                      <a:pt x="487" y="259"/>
                    </a:cubicBezTo>
                    <a:cubicBezTo>
                      <a:pt x="495" y="259"/>
                      <a:pt x="503" y="259"/>
                      <a:pt x="512" y="259"/>
                    </a:cubicBezTo>
                    <a:cubicBezTo>
                      <a:pt x="514" y="259"/>
                      <a:pt x="517" y="259"/>
                      <a:pt x="519" y="258"/>
                    </a:cubicBezTo>
                    <a:cubicBezTo>
                      <a:pt x="524" y="258"/>
                      <a:pt x="528" y="258"/>
                      <a:pt x="533" y="258"/>
                    </a:cubicBezTo>
                    <a:cubicBezTo>
                      <a:pt x="536" y="258"/>
                      <a:pt x="539" y="258"/>
                      <a:pt x="542" y="258"/>
                    </a:cubicBezTo>
                    <a:cubicBezTo>
                      <a:pt x="549" y="258"/>
                      <a:pt x="555" y="257"/>
                      <a:pt x="562" y="257"/>
                    </a:cubicBezTo>
                    <a:cubicBezTo>
                      <a:pt x="565" y="257"/>
                      <a:pt x="569" y="257"/>
                      <a:pt x="572" y="257"/>
                    </a:cubicBezTo>
                    <a:cubicBezTo>
                      <a:pt x="576" y="257"/>
                      <a:pt x="580" y="256"/>
                      <a:pt x="584" y="256"/>
                    </a:cubicBezTo>
                    <a:cubicBezTo>
                      <a:pt x="588" y="256"/>
                      <a:pt x="591" y="256"/>
                      <a:pt x="595" y="256"/>
                    </a:cubicBezTo>
                    <a:cubicBezTo>
                      <a:pt x="599" y="256"/>
                      <a:pt x="603" y="255"/>
                      <a:pt x="606" y="255"/>
                    </a:cubicBezTo>
                    <a:cubicBezTo>
                      <a:pt x="612" y="255"/>
                      <a:pt x="618" y="255"/>
                      <a:pt x="623" y="254"/>
                    </a:cubicBezTo>
                    <a:cubicBezTo>
                      <a:pt x="626" y="254"/>
                      <a:pt x="629" y="254"/>
                      <a:pt x="632" y="254"/>
                    </a:cubicBezTo>
                    <a:cubicBezTo>
                      <a:pt x="636" y="254"/>
                      <a:pt x="640" y="253"/>
                      <a:pt x="644" y="253"/>
                    </a:cubicBezTo>
                    <a:cubicBezTo>
                      <a:pt x="647" y="253"/>
                      <a:pt x="649" y="253"/>
                      <a:pt x="652" y="253"/>
                    </a:cubicBezTo>
                    <a:cubicBezTo>
                      <a:pt x="658" y="252"/>
                      <a:pt x="664" y="252"/>
                      <a:pt x="670" y="252"/>
                    </a:cubicBezTo>
                    <a:cubicBezTo>
                      <a:pt x="672" y="251"/>
                      <a:pt x="674" y="251"/>
                      <a:pt x="676" y="251"/>
                    </a:cubicBezTo>
                    <a:cubicBezTo>
                      <a:pt x="681" y="251"/>
                      <a:pt x="685" y="250"/>
                      <a:pt x="689" y="250"/>
                    </a:cubicBezTo>
                    <a:cubicBezTo>
                      <a:pt x="691" y="250"/>
                      <a:pt x="693" y="250"/>
                      <a:pt x="695" y="250"/>
                    </a:cubicBezTo>
                    <a:cubicBezTo>
                      <a:pt x="701" y="249"/>
                      <a:pt x="706" y="249"/>
                      <a:pt x="712" y="248"/>
                    </a:cubicBezTo>
                    <a:cubicBezTo>
                      <a:pt x="713" y="248"/>
                      <a:pt x="715" y="248"/>
                      <a:pt x="716" y="248"/>
                    </a:cubicBezTo>
                    <a:cubicBezTo>
                      <a:pt x="720" y="247"/>
                      <a:pt x="724" y="247"/>
                      <a:pt x="729" y="247"/>
                    </a:cubicBezTo>
                    <a:cubicBezTo>
                      <a:pt x="730" y="246"/>
                      <a:pt x="732" y="246"/>
                      <a:pt x="733" y="246"/>
                    </a:cubicBezTo>
                    <a:cubicBezTo>
                      <a:pt x="738" y="246"/>
                      <a:pt x="743" y="245"/>
                      <a:pt x="748" y="244"/>
                    </a:cubicBezTo>
                    <a:cubicBezTo>
                      <a:pt x="749" y="244"/>
                      <a:pt x="749" y="244"/>
                      <a:pt x="750" y="244"/>
                    </a:cubicBezTo>
                    <a:cubicBezTo>
                      <a:pt x="754" y="244"/>
                      <a:pt x="758" y="243"/>
                      <a:pt x="761" y="243"/>
                    </a:cubicBezTo>
                    <a:cubicBezTo>
                      <a:pt x="763" y="243"/>
                      <a:pt x="764" y="242"/>
                      <a:pt x="765" y="242"/>
                    </a:cubicBezTo>
                    <a:cubicBezTo>
                      <a:pt x="769" y="242"/>
                      <a:pt x="773" y="241"/>
                      <a:pt x="777" y="240"/>
                    </a:cubicBezTo>
                    <a:cubicBezTo>
                      <a:pt x="777" y="240"/>
                      <a:pt x="778" y="240"/>
                      <a:pt x="778" y="240"/>
                    </a:cubicBezTo>
                    <a:cubicBezTo>
                      <a:pt x="781" y="240"/>
                      <a:pt x="784" y="239"/>
                      <a:pt x="787" y="239"/>
                    </a:cubicBezTo>
                    <a:cubicBezTo>
                      <a:pt x="788" y="238"/>
                      <a:pt x="789" y="238"/>
                      <a:pt x="790" y="238"/>
                    </a:cubicBezTo>
                    <a:cubicBezTo>
                      <a:pt x="793" y="237"/>
                      <a:pt x="795" y="237"/>
                      <a:pt x="798" y="236"/>
                    </a:cubicBezTo>
                    <a:cubicBezTo>
                      <a:pt x="801" y="235"/>
                      <a:pt x="804" y="234"/>
                      <a:pt x="807" y="233"/>
                    </a:cubicBezTo>
                    <a:cubicBezTo>
                      <a:pt x="808" y="232"/>
                      <a:pt x="809" y="232"/>
                      <a:pt x="809" y="231"/>
                    </a:cubicBezTo>
                    <a:cubicBezTo>
                      <a:pt x="812" y="230"/>
                      <a:pt x="815" y="228"/>
                      <a:pt x="818" y="226"/>
                    </a:cubicBezTo>
                    <a:cubicBezTo>
                      <a:pt x="818" y="226"/>
                      <a:pt x="818" y="225"/>
                      <a:pt x="818" y="225"/>
                    </a:cubicBezTo>
                    <a:cubicBezTo>
                      <a:pt x="821" y="223"/>
                      <a:pt x="823" y="221"/>
                      <a:pt x="826" y="218"/>
                    </a:cubicBezTo>
                    <a:cubicBezTo>
                      <a:pt x="826" y="217"/>
                      <a:pt x="827" y="217"/>
                      <a:pt x="828" y="216"/>
                    </a:cubicBezTo>
                    <a:cubicBezTo>
                      <a:pt x="830" y="213"/>
                      <a:pt x="832" y="210"/>
                      <a:pt x="834" y="207"/>
                    </a:cubicBezTo>
                    <a:cubicBezTo>
                      <a:pt x="835" y="207"/>
                      <a:pt x="835" y="206"/>
                      <a:pt x="835" y="205"/>
                    </a:cubicBezTo>
                    <a:close/>
                  </a:path>
                </a:pathLst>
              </a:custGeom>
              <a:solidFill>
                <a:srgbClr val="D58C5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1" name="Freeform 63">
                <a:extLst>
                  <a:ext uri="{FF2B5EF4-FFF2-40B4-BE49-F238E27FC236}">
                    <a16:creationId xmlns:a16="http://schemas.microsoft.com/office/drawing/2014/main" id="{EA1C253A-57A7-449E-8002-C29E33DDA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4808" y="3078681"/>
                <a:ext cx="653334" cy="196001"/>
              </a:xfrm>
              <a:custGeom>
                <a:avLst/>
                <a:gdLst>
                  <a:gd name="T0" fmla="*/ 753 w 775"/>
                  <a:gd name="T1" fmla="*/ 176 h 233"/>
                  <a:gd name="T2" fmla="*/ 759 w 775"/>
                  <a:gd name="T3" fmla="*/ 162 h 233"/>
                  <a:gd name="T4" fmla="*/ 763 w 775"/>
                  <a:gd name="T5" fmla="*/ 150 h 233"/>
                  <a:gd name="T6" fmla="*/ 767 w 775"/>
                  <a:gd name="T7" fmla="*/ 134 h 233"/>
                  <a:gd name="T8" fmla="*/ 770 w 775"/>
                  <a:gd name="T9" fmla="*/ 119 h 233"/>
                  <a:gd name="T10" fmla="*/ 772 w 775"/>
                  <a:gd name="T11" fmla="*/ 102 h 233"/>
                  <a:gd name="T12" fmla="*/ 773 w 775"/>
                  <a:gd name="T13" fmla="*/ 94 h 233"/>
                  <a:gd name="T14" fmla="*/ 767 w 775"/>
                  <a:gd name="T15" fmla="*/ 0 h 233"/>
                  <a:gd name="T16" fmla="*/ 371 w 775"/>
                  <a:gd name="T17" fmla="*/ 153 h 233"/>
                  <a:gd name="T18" fmla="*/ 107 w 775"/>
                  <a:gd name="T19" fmla="*/ 212 h 233"/>
                  <a:gd name="T20" fmla="*/ 235 w 775"/>
                  <a:gd name="T21" fmla="*/ 229 h 233"/>
                  <a:gd name="T22" fmla="*/ 254 w 775"/>
                  <a:gd name="T23" fmla="*/ 230 h 233"/>
                  <a:gd name="T24" fmla="*/ 274 w 775"/>
                  <a:gd name="T25" fmla="*/ 231 h 233"/>
                  <a:gd name="T26" fmla="*/ 297 w 775"/>
                  <a:gd name="T27" fmla="*/ 232 h 233"/>
                  <a:gd name="T28" fmla="*/ 323 w 775"/>
                  <a:gd name="T29" fmla="*/ 233 h 233"/>
                  <a:gd name="T30" fmla="*/ 344 w 775"/>
                  <a:gd name="T31" fmla="*/ 233 h 233"/>
                  <a:gd name="T32" fmla="*/ 367 w 775"/>
                  <a:gd name="T33" fmla="*/ 233 h 233"/>
                  <a:gd name="T34" fmla="*/ 396 w 775"/>
                  <a:gd name="T35" fmla="*/ 233 h 233"/>
                  <a:gd name="T36" fmla="*/ 418 w 775"/>
                  <a:gd name="T37" fmla="*/ 233 h 233"/>
                  <a:gd name="T38" fmla="*/ 440 w 775"/>
                  <a:gd name="T39" fmla="*/ 232 h 233"/>
                  <a:gd name="T40" fmla="*/ 468 w 775"/>
                  <a:gd name="T41" fmla="*/ 232 h 233"/>
                  <a:gd name="T42" fmla="*/ 490 w 775"/>
                  <a:gd name="T43" fmla="*/ 231 h 233"/>
                  <a:gd name="T44" fmla="*/ 512 w 775"/>
                  <a:gd name="T45" fmla="*/ 230 h 233"/>
                  <a:gd name="T46" fmla="*/ 535 w 775"/>
                  <a:gd name="T47" fmla="*/ 229 h 233"/>
                  <a:gd name="T48" fmla="*/ 559 w 775"/>
                  <a:gd name="T49" fmla="*/ 228 h 233"/>
                  <a:gd name="T50" fmla="*/ 578 w 775"/>
                  <a:gd name="T51" fmla="*/ 227 h 233"/>
                  <a:gd name="T52" fmla="*/ 597 w 775"/>
                  <a:gd name="T53" fmla="*/ 226 h 233"/>
                  <a:gd name="T54" fmla="*/ 620 w 775"/>
                  <a:gd name="T55" fmla="*/ 224 h 233"/>
                  <a:gd name="T56" fmla="*/ 636 w 775"/>
                  <a:gd name="T57" fmla="*/ 223 h 233"/>
                  <a:gd name="T58" fmla="*/ 652 w 775"/>
                  <a:gd name="T59" fmla="*/ 221 h 233"/>
                  <a:gd name="T60" fmla="*/ 667 w 775"/>
                  <a:gd name="T61" fmla="*/ 220 h 233"/>
                  <a:gd name="T62" fmla="*/ 682 w 775"/>
                  <a:gd name="T63" fmla="*/ 218 h 233"/>
                  <a:gd name="T64" fmla="*/ 694 w 775"/>
                  <a:gd name="T65" fmla="*/ 216 h 233"/>
                  <a:gd name="T66" fmla="*/ 704 w 775"/>
                  <a:gd name="T67" fmla="*/ 215 h 233"/>
                  <a:gd name="T68" fmla="*/ 714 w 775"/>
                  <a:gd name="T69" fmla="*/ 212 h 233"/>
                  <a:gd name="T70" fmla="*/ 724 w 775"/>
                  <a:gd name="T71" fmla="*/ 208 h 233"/>
                  <a:gd name="T72" fmla="*/ 733 w 775"/>
                  <a:gd name="T73" fmla="*/ 202 h 233"/>
                  <a:gd name="T74" fmla="*/ 741 w 775"/>
                  <a:gd name="T75" fmla="*/ 194 h 233"/>
                  <a:gd name="T76" fmla="*/ 748 w 775"/>
                  <a:gd name="T77" fmla="*/ 18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5" h="233">
                    <a:moveTo>
                      <a:pt x="748" y="185"/>
                    </a:moveTo>
                    <a:cubicBezTo>
                      <a:pt x="750" y="182"/>
                      <a:pt x="751" y="179"/>
                      <a:pt x="753" y="176"/>
                    </a:cubicBezTo>
                    <a:cubicBezTo>
                      <a:pt x="753" y="175"/>
                      <a:pt x="754" y="174"/>
                      <a:pt x="754" y="174"/>
                    </a:cubicBezTo>
                    <a:cubicBezTo>
                      <a:pt x="756" y="170"/>
                      <a:pt x="757" y="166"/>
                      <a:pt x="759" y="162"/>
                    </a:cubicBezTo>
                    <a:cubicBezTo>
                      <a:pt x="759" y="162"/>
                      <a:pt x="759" y="162"/>
                      <a:pt x="759" y="161"/>
                    </a:cubicBezTo>
                    <a:cubicBezTo>
                      <a:pt x="761" y="157"/>
                      <a:pt x="762" y="154"/>
                      <a:pt x="763" y="150"/>
                    </a:cubicBezTo>
                    <a:cubicBezTo>
                      <a:pt x="763" y="149"/>
                      <a:pt x="764" y="148"/>
                      <a:pt x="764" y="148"/>
                    </a:cubicBezTo>
                    <a:cubicBezTo>
                      <a:pt x="765" y="143"/>
                      <a:pt x="766" y="139"/>
                      <a:pt x="767" y="134"/>
                    </a:cubicBezTo>
                    <a:cubicBezTo>
                      <a:pt x="767" y="134"/>
                      <a:pt x="767" y="133"/>
                      <a:pt x="768" y="133"/>
                    </a:cubicBezTo>
                    <a:cubicBezTo>
                      <a:pt x="769" y="128"/>
                      <a:pt x="769" y="124"/>
                      <a:pt x="770" y="119"/>
                    </a:cubicBezTo>
                    <a:cubicBezTo>
                      <a:pt x="770" y="118"/>
                      <a:pt x="770" y="118"/>
                      <a:pt x="770" y="118"/>
                    </a:cubicBezTo>
                    <a:cubicBezTo>
                      <a:pt x="771" y="113"/>
                      <a:pt x="772" y="107"/>
                      <a:pt x="772" y="102"/>
                    </a:cubicBezTo>
                    <a:cubicBezTo>
                      <a:pt x="772" y="102"/>
                      <a:pt x="772" y="102"/>
                      <a:pt x="772" y="102"/>
                    </a:cubicBezTo>
                    <a:cubicBezTo>
                      <a:pt x="773" y="99"/>
                      <a:pt x="773" y="96"/>
                      <a:pt x="773" y="94"/>
                    </a:cubicBezTo>
                    <a:cubicBezTo>
                      <a:pt x="773" y="94"/>
                      <a:pt x="773" y="94"/>
                      <a:pt x="773" y="94"/>
                    </a:cubicBezTo>
                    <a:cubicBezTo>
                      <a:pt x="775" y="63"/>
                      <a:pt x="774" y="30"/>
                      <a:pt x="767" y="0"/>
                    </a:cubicBezTo>
                    <a:cubicBezTo>
                      <a:pt x="753" y="28"/>
                      <a:pt x="711" y="93"/>
                      <a:pt x="606" y="135"/>
                    </a:cubicBezTo>
                    <a:cubicBezTo>
                      <a:pt x="541" y="145"/>
                      <a:pt x="464" y="152"/>
                      <a:pt x="371" y="153"/>
                    </a:cubicBezTo>
                    <a:cubicBezTo>
                      <a:pt x="156" y="156"/>
                      <a:pt x="51" y="111"/>
                      <a:pt x="0" y="69"/>
                    </a:cubicBezTo>
                    <a:cubicBezTo>
                      <a:pt x="9" y="133"/>
                      <a:pt x="46" y="194"/>
                      <a:pt x="107" y="212"/>
                    </a:cubicBezTo>
                    <a:cubicBezTo>
                      <a:pt x="132" y="220"/>
                      <a:pt x="173" y="225"/>
                      <a:pt x="223" y="229"/>
                    </a:cubicBezTo>
                    <a:cubicBezTo>
                      <a:pt x="227" y="229"/>
                      <a:pt x="231" y="229"/>
                      <a:pt x="235" y="229"/>
                    </a:cubicBezTo>
                    <a:cubicBezTo>
                      <a:pt x="238" y="230"/>
                      <a:pt x="241" y="230"/>
                      <a:pt x="245" y="230"/>
                    </a:cubicBezTo>
                    <a:cubicBezTo>
                      <a:pt x="248" y="230"/>
                      <a:pt x="251" y="230"/>
                      <a:pt x="254" y="230"/>
                    </a:cubicBezTo>
                    <a:cubicBezTo>
                      <a:pt x="257" y="231"/>
                      <a:pt x="261" y="231"/>
                      <a:pt x="264" y="231"/>
                    </a:cubicBezTo>
                    <a:cubicBezTo>
                      <a:pt x="267" y="231"/>
                      <a:pt x="270" y="231"/>
                      <a:pt x="274" y="231"/>
                    </a:cubicBezTo>
                    <a:cubicBezTo>
                      <a:pt x="277" y="231"/>
                      <a:pt x="280" y="231"/>
                      <a:pt x="284" y="232"/>
                    </a:cubicBezTo>
                    <a:cubicBezTo>
                      <a:pt x="288" y="232"/>
                      <a:pt x="292" y="232"/>
                      <a:pt x="297" y="232"/>
                    </a:cubicBezTo>
                    <a:cubicBezTo>
                      <a:pt x="302" y="232"/>
                      <a:pt x="306" y="232"/>
                      <a:pt x="311" y="232"/>
                    </a:cubicBezTo>
                    <a:cubicBezTo>
                      <a:pt x="315" y="232"/>
                      <a:pt x="319" y="232"/>
                      <a:pt x="323" y="233"/>
                    </a:cubicBezTo>
                    <a:cubicBezTo>
                      <a:pt x="326" y="233"/>
                      <a:pt x="330" y="233"/>
                      <a:pt x="333" y="233"/>
                    </a:cubicBezTo>
                    <a:cubicBezTo>
                      <a:pt x="337" y="233"/>
                      <a:pt x="341" y="233"/>
                      <a:pt x="344" y="233"/>
                    </a:cubicBezTo>
                    <a:cubicBezTo>
                      <a:pt x="348" y="233"/>
                      <a:pt x="351" y="233"/>
                      <a:pt x="355" y="233"/>
                    </a:cubicBezTo>
                    <a:cubicBezTo>
                      <a:pt x="359" y="233"/>
                      <a:pt x="363" y="233"/>
                      <a:pt x="367" y="233"/>
                    </a:cubicBezTo>
                    <a:cubicBezTo>
                      <a:pt x="370" y="233"/>
                      <a:pt x="373" y="233"/>
                      <a:pt x="376" y="233"/>
                    </a:cubicBezTo>
                    <a:cubicBezTo>
                      <a:pt x="382" y="233"/>
                      <a:pt x="389" y="233"/>
                      <a:pt x="396" y="233"/>
                    </a:cubicBezTo>
                    <a:cubicBezTo>
                      <a:pt x="399" y="233"/>
                      <a:pt x="402" y="233"/>
                      <a:pt x="405" y="233"/>
                    </a:cubicBezTo>
                    <a:cubicBezTo>
                      <a:pt x="409" y="233"/>
                      <a:pt x="413" y="233"/>
                      <a:pt x="418" y="233"/>
                    </a:cubicBezTo>
                    <a:cubicBezTo>
                      <a:pt x="421" y="233"/>
                      <a:pt x="424" y="233"/>
                      <a:pt x="427" y="233"/>
                    </a:cubicBezTo>
                    <a:cubicBezTo>
                      <a:pt x="431" y="233"/>
                      <a:pt x="436" y="232"/>
                      <a:pt x="440" y="232"/>
                    </a:cubicBezTo>
                    <a:cubicBezTo>
                      <a:pt x="443" y="232"/>
                      <a:pt x="446" y="232"/>
                      <a:pt x="449" y="232"/>
                    </a:cubicBezTo>
                    <a:cubicBezTo>
                      <a:pt x="455" y="232"/>
                      <a:pt x="462" y="232"/>
                      <a:pt x="468" y="232"/>
                    </a:cubicBezTo>
                    <a:lnTo>
                      <a:pt x="473" y="232"/>
                    </a:lnTo>
                    <a:cubicBezTo>
                      <a:pt x="479" y="231"/>
                      <a:pt x="485" y="231"/>
                      <a:pt x="490" y="231"/>
                    </a:cubicBezTo>
                    <a:cubicBezTo>
                      <a:pt x="493" y="231"/>
                      <a:pt x="495" y="231"/>
                      <a:pt x="498" y="231"/>
                    </a:cubicBezTo>
                    <a:cubicBezTo>
                      <a:pt x="502" y="231"/>
                      <a:pt x="507" y="231"/>
                      <a:pt x="512" y="230"/>
                    </a:cubicBezTo>
                    <a:cubicBezTo>
                      <a:pt x="514" y="230"/>
                      <a:pt x="517" y="230"/>
                      <a:pt x="519" y="230"/>
                    </a:cubicBezTo>
                    <a:cubicBezTo>
                      <a:pt x="524" y="230"/>
                      <a:pt x="530" y="230"/>
                      <a:pt x="535" y="229"/>
                    </a:cubicBezTo>
                    <a:cubicBezTo>
                      <a:pt x="536" y="229"/>
                      <a:pt x="538" y="229"/>
                      <a:pt x="539" y="229"/>
                    </a:cubicBezTo>
                    <a:cubicBezTo>
                      <a:pt x="546" y="229"/>
                      <a:pt x="552" y="229"/>
                      <a:pt x="559" y="228"/>
                    </a:cubicBezTo>
                    <a:cubicBezTo>
                      <a:pt x="560" y="228"/>
                      <a:pt x="562" y="228"/>
                      <a:pt x="563" y="228"/>
                    </a:cubicBezTo>
                    <a:cubicBezTo>
                      <a:pt x="568" y="228"/>
                      <a:pt x="573" y="227"/>
                      <a:pt x="578" y="227"/>
                    </a:cubicBezTo>
                    <a:cubicBezTo>
                      <a:pt x="580" y="227"/>
                      <a:pt x="582" y="227"/>
                      <a:pt x="584" y="227"/>
                    </a:cubicBezTo>
                    <a:cubicBezTo>
                      <a:pt x="589" y="227"/>
                      <a:pt x="593" y="226"/>
                      <a:pt x="597" y="226"/>
                    </a:cubicBezTo>
                    <a:cubicBezTo>
                      <a:pt x="599" y="226"/>
                      <a:pt x="601" y="226"/>
                      <a:pt x="602" y="226"/>
                    </a:cubicBezTo>
                    <a:cubicBezTo>
                      <a:pt x="608" y="225"/>
                      <a:pt x="614" y="225"/>
                      <a:pt x="620" y="224"/>
                    </a:cubicBezTo>
                    <a:lnTo>
                      <a:pt x="620" y="224"/>
                    </a:lnTo>
                    <a:cubicBezTo>
                      <a:pt x="625" y="224"/>
                      <a:pt x="631" y="223"/>
                      <a:pt x="636" y="223"/>
                    </a:cubicBezTo>
                    <a:cubicBezTo>
                      <a:pt x="638" y="223"/>
                      <a:pt x="639" y="223"/>
                      <a:pt x="640" y="223"/>
                    </a:cubicBezTo>
                    <a:cubicBezTo>
                      <a:pt x="644" y="222"/>
                      <a:pt x="648" y="222"/>
                      <a:pt x="652" y="221"/>
                    </a:cubicBezTo>
                    <a:cubicBezTo>
                      <a:pt x="653" y="221"/>
                      <a:pt x="655" y="221"/>
                      <a:pt x="656" y="221"/>
                    </a:cubicBezTo>
                    <a:cubicBezTo>
                      <a:pt x="660" y="221"/>
                      <a:pt x="664" y="220"/>
                      <a:pt x="667" y="220"/>
                    </a:cubicBezTo>
                    <a:cubicBezTo>
                      <a:pt x="668" y="220"/>
                      <a:pt x="669" y="220"/>
                      <a:pt x="670" y="220"/>
                    </a:cubicBezTo>
                    <a:cubicBezTo>
                      <a:pt x="674" y="219"/>
                      <a:pt x="678" y="218"/>
                      <a:pt x="682" y="218"/>
                    </a:cubicBezTo>
                    <a:cubicBezTo>
                      <a:pt x="683" y="218"/>
                      <a:pt x="684" y="218"/>
                      <a:pt x="685" y="218"/>
                    </a:cubicBezTo>
                    <a:cubicBezTo>
                      <a:pt x="688" y="217"/>
                      <a:pt x="691" y="217"/>
                      <a:pt x="694" y="216"/>
                    </a:cubicBezTo>
                    <a:cubicBezTo>
                      <a:pt x="695" y="216"/>
                      <a:pt x="696" y="216"/>
                      <a:pt x="697" y="216"/>
                    </a:cubicBezTo>
                    <a:cubicBezTo>
                      <a:pt x="699" y="215"/>
                      <a:pt x="701" y="215"/>
                      <a:pt x="704" y="215"/>
                    </a:cubicBezTo>
                    <a:cubicBezTo>
                      <a:pt x="704" y="214"/>
                      <a:pt x="705" y="214"/>
                      <a:pt x="706" y="214"/>
                    </a:cubicBezTo>
                    <a:cubicBezTo>
                      <a:pt x="709" y="213"/>
                      <a:pt x="712" y="213"/>
                      <a:pt x="714" y="212"/>
                    </a:cubicBezTo>
                    <a:cubicBezTo>
                      <a:pt x="717" y="212"/>
                      <a:pt x="720" y="210"/>
                      <a:pt x="722" y="209"/>
                    </a:cubicBezTo>
                    <a:cubicBezTo>
                      <a:pt x="723" y="209"/>
                      <a:pt x="724" y="208"/>
                      <a:pt x="724" y="208"/>
                    </a:cubicBezTo>
                    <a:cubicBezTo>
                      <a:pt x="727" y="207"/>
                      <a:pt x="730" y="205"/>
                      <a:pt x="732" y="203"/>
                    </a:cubicBezTo>
                    <a:cubicBezTo>
                      <a:pt x="732" y="203"/>
                      <a:pt x="733" y="203"/>
                      <a:pt x="733" y="202"/>
                    </a:cubicBezTo>
                    <a:cubicBezTo>
                      <a:pt x="735" y="201"/>
                      <a:pt x="737" y="198"/>
                      <a:pt x="739" y="196"/>
                    </a:cubicBezTo>
                    <a:cubicBezTo>
                      <a:pt x="740" y="195"/>
                      <a:pt x="740" y="195"/>
                      <a:pt x="741" y="194"/>
                    </a:cubicBezTo>
                    <a:cubicBezTo>
                      <a:pt x="743" y="192"/>
                      <a:pt x="745" y="189"/>
                      <a:pt x="747" y="186"/>
                    </a:cubicBezTo>
                    <a:cubicBezTo>
                      <a:pt x="747" y="186"/>
                      <a:pt x="748" y="185"/>
                      <a:pt x="748" y="185"/>
                    </a:cubicBezTo>
                    <a:close/>
                  </a:path>
                </a:pathLst>
              </a:custGeom>
              <a:solidFill>
                <a:srgbClr val="D58C5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2" name="Freeform 59">
                <a:extLst>
                  <a:ext uri="{FF2B5EF4-FFF2-40B4-BE49-F238E27FC236}">
                    <a16:creationId xmlns:a16="http://schemas.microsoft.com/office/drawing/2014/main" id="{64F987CA-72C3-42D9-999E-0DAA37633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959513"/>
                <a:ext cx="601065" cy="134652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sp>
        <p:nvSpPr>
          <p:cNvPr id="73" name="TextBox 72"/>
          <p:cNvSpPr txBox="1"/>
          <p:nvPr/>
        </p:nvSpPr>
        <p:spPr>
          <a:xfrm>
            <a:off x="5990717" y="2691377"/>
            <a:ext cx="19295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Relational DBMS</a:t>
            </a:r>
          </a:p>
          <a:p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272562" y="3060709"/>
            <a:ext cx="4062046" cy="29356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47846" y="3060709"/>
            <a:ext cx="4090298" cy="29356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6584" y="3261946"/>
            <a:ext cx="39880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To answer BI Questions, data warehouse approach provides varying grain of information which </a:t>
            </a:r>
            <a:r>
              <a:rPr lang="en-US" dirty="0"/>
              <a:t>supports multiple sets of same data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Accommodates data storage for any number of </a:t>
            </a:r>
            <a:r>
              <a:rPr lang="en-US" dirty="0" smtClean="0"/>
              <a:t>applications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 an OLAP database structure, data is organized specifically to facilitate reporting and </a:t>
            </a:r>
            <a:r>
              <a:rPr lang="en-US" dirty="0" smtClean="0"/>
              <a:t>analysis: </a:t>
            </a:r>
            <a:r>
              <a:rPr lang="en-US" dirty="0"/>
              <a:t>data is </a:t>
            </a:r>
            <a:r>
              <a:rPr lang="en-US" dirty="0" err="1"/>
              <a:t>denormalized</a:t>
            </a:r>
            <a:r>
              <a:rPr lang="en-US" dirty="0"/>
              <a:t> to enhance analytical query response </a:t>
            </a:r>
            <a:r>
              <a:rPr lang="en-US" dirty="0" smtClean="0"/>
              <a:t>times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Optimized for performing read-write operations of single point transactions. </a:t>
            </a:r>
            <a:endParaRPr lang="en-US" dirty="0" smtClean="0"/>
          </a:p>
        </p:txBody>
      </p:sp>
      <p:sp>
        <p:nvSpPr>
          <p:cNvPr id="75" name="TextBox 74"/>
          <p:cNvSpPr txBox="1"/>
          <p:nvPr/>
        </p:nvSpPr>
        <p:spPr>
          <a:xfrm>
            <a:off x="4811122" y="3265396"/>
            <a:ext cx="40270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Normalized data in a traditional RDBMS only allows a single grain of information.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Typically constrained to a single </a:t>
            </a:r>
            <a:r>
              <a:rPr lang="en-US" dirty="0" smtClean="0"/>
              <a:t>application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An OLTP database structure features very complex tables and joins because the data is </a:t>
            </a:r>
            <a:r>
              <a:rPr lang="en-US" dirty="0" smtClean="0"/>
              <a:t>normalized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Optimized for efficiently reading/retrieving large data sets and for aggregating data. </a:t>
            </a:r>
          </a:p>
        </p:txBody>
      </p:sp>
    </p:spTree>
    <p:extLst>
      <p:ext uri="{BB962C8B-B14F-4D97-AF65-F5344CB8AC3E}">
        <p14:creationId xmlns:p14="http://schemas.microsoft.com/office/powerpoint/2010/main" val="28558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650631" y="2057400"/>
            <a:ext cx="7904284" cy="1846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90841" y="2733448"/>
            <a:ext cx="761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Data Warehouse: Implementation</a:t>
            </a: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Google Shape;100;p15"/>
          <p:cNvSpPr txBox="1">
            <a:spLocks/>
          </p:cNvSpPr>
          <p:nvPr/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9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892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-2342163" y="36106"/>
            <a:ext cx="761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Kimball’s Approach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3" name="Figure">
            <a:extLst>
              <a:ext uri="{FF2B5EF4-FFF2-40B4-BE49-F238E27FC236}">
                <a16:creationId xmlns:a16="http://schemas.microsoft.com/office/drawing/2014/main" id="{99432604-0AF0-445B-8DA9-B9C5A96F3D2C}"/>
              </a:ext>
            </a:extLst>
          </p:cNvPr>
          <p:cNvSpPr/>
          <p:nvPr/>
        </p:nvSpPr>
        <p:spPr>
          <a:xfrm>
            <a:off x="2528505" y="2919258"/>
            <a:ext cx="2008000" cy="1598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1" h="20648" extrusionOk="0">
                <a:moveTo>
                  <a:pt x="7942" y="837"/>
                </a:moveTo>
                <a:cubicBezTo>
                  <a:pt x="14092" y="3848"/>
                  <a:pt x="18697" y="9541"/>
                  <a:pt x="21207" y="16364"/>
                </a:cubicBezTo>
                <a:cubicBezTo>
                  <a:pt x="21505" y="17174"/>
                  <a:pt x="21200" y="18118"/>
                  <a:pt x="20527" y="18447"/>
                </a:cubicBezTo>
                <a:cubicBezTo>
                  <a:pt x="14827" y="21256"/>
                  <a:pt x="8261" y="21492"/>
                  <a:pt x="2103" y="18481"/>
                </a:cubicBezTo>
                <a:cubicBezTo>
                  <a:pt x="1479" y="18177"/>
                  <a:pt x="869" y="17840"/>
                  <a:pt x="279" y="17486"/>
                </a:cubicBezTo>
                <a:cubicBezTo>
                  <a:pt x="-67" y="17275"/>
                  <a:pt x="-95" y="16693"/>
                  <a:pt x="217" y="16423"/>
                </a:cubicBezTo>
                <a:cubicBezTo>
                  <a:pt x="2159" y="14745"/>
                  <a:pt x="3747" y="12391"/>
                  <a:pt x="4697" y="9507"/>
                </a:cubicBezTo>
                <a:cubicBezTo>
                  <a:pt x="5653" y="6622"/>
                  <a:pt x="5848" y="3595"/>
                  <a:pt x="5404" y="744"/>
                </a:cubicBezTo>
                <a:cubicBezTo>
                  <a:pt x="5334" y="280"/>
                  <a:pt x="5688" y="-108"/>
                  <a:pt x="6056" y="27"/>
                </a:cubicBezTo>
                <a:cubicBezTo>
                  <a:pt x="6687" y="263"/>
                  <a:pt x="7318" y="533"/>
                  <a:pt x="7942" y="837"/>
                </a:cubicBezTo>
                <a:close/>
              </a:path>
            </a:pathLst>
          </a:custGeom>
          <a:solidFill>
            <a:srgbClr val="5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igure">
            <a:extLst>
              <a:ext uri="{FF2B5EF4-FFF2-40B4-BE49-F238E27FC236}">
                <a16:creationId xmlns:a16="http://schemas.microsoft.com/office/drawing/2014/main" id="{D27842F3-F558-4300-8955-111F3CA84B42}"/>
              </a:ext>
            </a:extLst>
          </p:cNvPr>
          <p:cNvSpPr/>
          <p:nvPr/>
        </p:nvSpPr>
        <p:spPr>
          <a:xfrm>
            <a:off x="1464026" y="2814769"/>
            <a:ext cx="1545437" cy="1381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3" h="20829" extrusionOk="0">
                <a:moveTo>
                  <a:pt x="20578" y="1556"/>
                </a:moveTo>
                <a:cubicBezTo>
                  <a:pt x="21361" y="5031"/>
                  <a:pt x="21201" y="8792"/>
                  <a:pt x="19902" y="12366"/>
                </a:cubicBezTo>
                <a:cubicBezTo>
                  <a:pt x="18603" y="15940"/>
                  <a:pt x="16361" y="18775"/>
                  <a:pt x="13621" y="20685"/>
                </a:cubicBezTo>
                <a:cubicBezTo>
                  <a:pt x="13363" y="20862"/>
                  <a:pt x="13025" y="20882"/>
                  <a:pt x="12758" y="20705"/>
                </a:cubicBezTo>
                <a:cubicBezTo>
                  <a:pt x="7065" y="16944"/>
                  <a:pt x="2732" y="11391"/>
                  <a:pt x="144" y="4992"/>
                </a:cubicBezTo>
                <a:cubicBezTo>
                  <a:pt x="-239" y="4047"/>
                  <a:pt x="170" y="2954"/>
                  <a:pt x="1033" y="2560"/>
                </a:cubicBezTo>
                <a:cubicBezTo>
                  <a:pt x="6745" y="1"/>
                  <a:pt x="13123" y="-718"/>
                  <a:pt x="19413" y="759"/>
                </a:cubicBezTo>
                <a:cubicBezTo>
                  <a:pt x="19591" y="798"/>
                  <a:pt x="19769" y="847"/>
                  <a:pt x="19955" y="887"/>
                </a:cubicBezTo>
                <a:cubicBezTo>
                  <a:pt x="20267" y="956"/>
                  <a:pt x="20498" y="1221"/>
                  <a:pt x="20578" y="1556"/>
                </a:cubicBezTo>
                <a:close/>
              </a:path>
            </a:pathLst>
          </a:custGeom>
          <a:solidFill>
            <a:srgbClr val="5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72">
            <a:extLst>
              <a:ext uri="{FF2B5EF4-FFF2-40B4-BE49-F238E27FC236}">
                <a16:creationId xmlns:a16="http://schemas.microsoft.com/office/drawing/2014/main" id="{52EA9575-160F-40CF-B7D9-58A01AC23F72}"/>
              </a:ext>
            </a:extLst>
          </p:cNvPr>
          <p:cNvSpPr/>
          <p:nvPr/>
        </p:nvSpPr>
        <p:spPr>
          <a:xfrm>
            <a:off x="3045304" y="2919258"/>
            <a:ext cx="1433150" cy="1350860"/>
          </a:xfrm>
          <a:custGeom>
            <a:avLst/>
            <a:gdLst>
              <a:gd name="connsiteX0" fmla="*/ 39936 w 2014668"/>
              <a:gd name="connsiteY0" fmla="*/ 1853 h 1898988"/>
              <a:gd name="connsiteX1" fmla="*/ 75281 w 2014668"/>
              <a:gd name="connsiteY1" fmla="*/ 2960 h 1898988"/>
              <a:gd name="connsiteX2" fmla="*/ 324975 w 2014668"/>
              <a:gd name="connsiteY2" fmla="*/ 91125 h 1898988"/>
              <a:gd name="connsiteX3" fmla="*/ 1943705 w 2014668"/>
              <a:gd name="connsiteY3" fmla="*/ 1508780 h 1898988"/>
              <a:gd name="connsiteX4" fmla="*/ 2014668 w 2014668"/>
              <a:gd name="connsiteY4" fmla="*/ 1649391 h 1898988"/>
              <a:gd name="connsiteX5" fmla="*/ 1964798 w 2014668"/>
              <a:gd name="connsiteY5" fmla="*/ 1799400 h 1898988"/>
              <a:gd name="connsiteX6" fmla="*/ 1881264 w 2014668"/>
              <a:gd name="connsiteY6" fmla="*/ 1886572 h 1898988"/>
              <a:gd name="connsiteX7" fmla="*/ 1762879 w 2014668"/>
              <a:gd name="connsiteY7" fmla="*/ 1886572 h 1898988"/>
              <a:gd name="connsiteX8" fmla="*/ 50693 w 2014668"/>
              <a:gd name="connsiteY8" fmla="*/ 167957 h 1898988"/>
              <a:gd name="connsiteX9" fmla="*/ 0 w 2014668"/>
              <a:gd name="connsiteY9" fmla="*/ 33022 h 1898988"/>
              <a:gd name="connsiteX10" fmla="*/ 10374 w 2014668"/>
              <a:gd name="connsiteY10" fmla="*/ 17532 h 1898988"/>
              <a:gd name="connsiteX11" fmla="*/ 39936 w 2014668"/>
              <a:gd name="connsiteY11" fmla="*/ 1853 h 189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14668" h="1898988">
                <a:moveTo>
                  <a:pt x="39936" y="1853"/>
                </a:moveTo>
                <a:cubicBezTo>
                  <a:pt x="51036" y="-829"/>
                  <a:pt x="63100" y="-714"/>
                  <a:pt x="75281" y="2960"/>
                </a:cubicBezTo>
                <a:cubicBezTo>
                  <a:pt x="158821" y="28648"/>
                  <a:pt x="242362" y="58036"/>
                  <a:pt x="324975" y="91125"/>
                </a:cubicBezTo>
                <a:cubicBezTo>
                  <a:pt x="1037420" y="377895"/>
                  <a:pt x="1593257" y="888170"/>
                  <a:pt x="1943705" y="1508780"/>
                </a:cubicBezTo>
                <a:lnTo>
                  <a:pt x="2014668" y="1649391"/>
                </a:lnTo>
                <a:lnTo>
                  <a:pt x="1964798" y="1799400"/>
                </a:lnTo>
                <a:cubicBezTo>
                  <a:pt x="1950107" y="1839752"/>
                  <a:pt x="1919867" y="1870017"/>
                  <a:pt x="1881264" y="1886572"/>
                </a:cubicBezTo>
                <a:cubicBezTo>
                  <a:pt x="1842767" y="1903127"/>
                  <a:pt x="1800517" y="1903127"/>
                  <a:pt x="1762879" y="1886572"/>
                </a:cubicBezTo>
                <a:cubicBezTo>
                  <a:pt x="987157" y="1556119"/>
                  <a:pt x="379361" y="945654"/>
                  <a:pt x="50693" y="167957"/>
                </a:cubicBezTo>
                <a:lnTo>
                  <a:pt x="0" y="33022"/>
                </a:lnTo>
                <a:lnTo>
                  <a:pt x="10374" y="17532"/>
                </a:lnTo>
                <a:cubicBezTo>
                  <a:pt x="18699" y="10015"/>
                  <a:pt x="28835" y="4535"/>
                  <a:pt x="39936" y="1853"/>
                </a:cubicBezTo>
                <a:close/>
              </a:path>
            </a:pathLst>
          </a:custGeom>
          <a:solidFill>
            <a:sysClr val="windowText" lastClr="000000">
              <a:alpha val="20000"/>
            </a:sys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igure">
            <a:extLst>
              <a:ext uri="{FF2B5EF4-FFF2-40B4-BE49-F238E27FC236}">
                <a16:creationId xmlns:a16="http://schemas.microsoft.com/office/drawing/2014/main" id="{29811B76-9FA2-4918-A15B-8AE833F3D080}"/>
              </a:ext>
            </a:extLst>
          </p:cNvPr>
          <p:cNvSpPr/>
          <p:nvPr/>
        </p:nvSpPr>
        <p:spPr>
          <a:xfrm>
            <a:off x="3168496" y="2318449"/>
            <a:ext cx="1584431" cy="1983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71" h="21561" extrusionOk="0">
                <a:moveTo>
                  <a:pt x="18379" y="2051"/>
                </a:moveTo>
                <a:lnTo>
                  <a:pt x="18379" y="2051"/>
                </a:lnTo>
                <a:cubicBezTo>
                  <a:pt x="18062" y="1427"/>
                  <a:pt x="17711" y="809"/>
                  <a:pt x="17334" y="206"/>
                </a:cubicBezTo>
                <a:cubicBezTo>
                  <a:pt x="17257" y="85"/>
                  <a:pt x="17112" y="7"/>
                  <a:pt x="16949" y="0"/>
                </a:cubicBezTo>
                <a:cubicBezTo>
                  <a:pt x="16778" y="-7"/>
                  <a:pt x="16624" y="57"/>
                  <a:pt x="16529" y="170"/>
                </a:cubicBezTo>
                <a:cubicBezTo>
                  <a:pt x="14792" y="2272"/>
                  <a:pt x="12377" y="3911"/>
                  <a:pt x="9535" y="4905"/>
                </a:cubicBezTo>
                <a:cubicBezTo>
                  <a:pt x="6693" y="5899"/>
                  <a:pt x="3593" y="6197"/>
                  <a:pt x="563" y="5764"/>
                </a:cubicBezTo>
                <a:cubicBezTo>
                  <a:pt x="537" y="5757"/>
                  <a:pt x="511" y="5757"/>
                  <a:pt x="477" y="5757"/>
                </a:cubicBezTo>
                <a:cubicBezTo>
                  <a:pt x="340" y="5757"/>
                  <a:pt x="212" y="5806"/>
                  <a:pt x="118" y="5892"/>
                </a:cubicBezTo>
                <a:cubicBezTo>
                  <a:pt x="6" y="5998"/>
                  <a:pt x="-28" y="6133"/>
                  <a:pt x="23" y="6268"/>
                </a:cubicBezTo>
                <a:cubicBezTo>
                  <a:pt x="280" y="6907"/>
                  <a:pt x="571" y="7553"/>
                  <a:pt x="888" y="8177"/>
                </a:cubicBezTo>
                <a:cubicBezTo>
                  <a:pt x="3953" y="14190"/>
                  <a:pt x="9621" y="18910"/>
                  <a:pt x="16855" y="21465"/>
                </a:cubicBezTo>
                <a:cubicBezTo>
                  <a:pt x="17206" y="21593"/>
                  <a:pt x="17600" y="21593"/>
                  <a:pt x="17959" y="21465"/>
                </a:cubicBezTo>
                <a:cubicBezTo>
                  <a:pt x="18319" y="21337"/>
                  <a:pt x="18601" y="21103"/>
                  <a:pt x="18738" y="20791"/>
                </a:cubicBezTo>
                <a:cubicBezTo>
                  <a:pt x="21572" y="14715"/>
                  <a:pt x="21435" y="8057"/>
                  <a:pt x="18379" y="205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igure">
            <a:extLst>
              <a:ext uri="{FF2B5EF4-FFF2-40B4-BE49-F238E27FC236}">
                <a16:creationId xmlns:a16="http://schemas.microsoft.com/office/drawing/2014/main" id="{241A1AF3-B72C-48E2-B017-93D0C51FBF1E}"/>
              </a:ext>
            </a:extLst>
          </p:cNvPr>
          <p:cNvSpPr/>
          <p:nvPr/>
        </p:nvSpPr>
        <p:spPr>
          <a:xfrm>
            <a:off x="3044416" y="1260502"/>
            <a:ext cx="1381967" cy="154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5" h="21048" extrusionOk="0">
                <a:moveTo>
                  <a:pt x="20667" y="13375"/>
                </a:moveTo>
                <a:cubicBezTo>
                  <a:pt x="18819" y="16146"/>
                  <a:pt x="16027" y="18436"/>
                  <a:pt x="12487" y="19791"/>
                </a:cubicBezTo>
                <a:cubicBezTo>
                  <a:pt x="8948" y="21145"/>
                  <a:pt x="5192" y="21368"/>
                  <a:pt x="1712" y="20637"/>
                </a:cubicBezTo>
                <a:cubicBezTo>
                  <a:pt x="1378" y="20566"/>
                  <a:pt x="1112" y="20334"/>
                  <a:pt x="1034" y="20040"/>
                </a:cubicBezTo>
                <a:cubicBezTo>
                  <a:pt x="-746" y="13598"/>
                  <a:pt x="-176" y="6977"/>
                  <a:pt x="2341" y="1051"/>
                </a:cubicBezTo>
                <a:cubicBezTo>
                  <a:pt x="2715" y="178"/>
                  <a:pt x="3806" y="-232"/>
                  <a:pt x="4760" y="133"/>
                </a:cubicBezTo>
                <a:cubicBezTo>
                  <a:pt x="11022" y="2557"/>
                  <a:pt x="16508" y="6629"/>
                  <a:pt x="20353" y="12047"/>
                </a:cubicBezTo>
                <a:cubicBezTo>
                  <a:pt x="20461" y="12199"/>
                  <a:pt x="20569" y="12359"/>
                  <a:pt x="20677" y="12511"/>
                </a:cubicBezTo>
                <a:cubicBezTo>
                  <a:pt x="20854" y="12778"/>
                  <a:pt x="20844" y="13108"/>
                  <a:pt x="20667" y="1337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75">
            <a:extLst>
              <a:ext uri="{FF2B5EF4-FFF2-40B4-BE49-F238E27FC236}">
                <a16:creationId xmlns:a16="http://schemas.microsoft.com/office/drawing/2014/main" id="{A4F3B1B3-8919-4A0A-9420-14EA8443C167}"/>
              </a:ext>
            </a:extLst>
          </p:cNvPr>
          <p:cNvSpPr/>
          <p:nvPr/>
        </p:nvSpPr>
        <p:spPr>
          <a:xfrm>
            <a:off x="4247237" y="2405623"/>
            <a:ext cx="505703" cy="1886152"/>
          </a:xfrm>
          <a:custGeom>
            <a:avLst/>
            <a:gdLst>
              <a:gd name="connsiteX0" fmla="*/ 387358 w 710899"/>
              <a:gd name="connsiteY0" fmla="*/ 0 h 2651481"/>
              <a:gd name="connsiteX1" fmla="*/ 454380 w 710899"/>
              <a:gd name="connsiteY1" fmla="*/ 142722 h 2651481"/>
              <a:gd name="connsiteX2" fmla="*/ 492877 w 710899"/>
              <a:gd name="connsiteY2" fmla="*/ 2566476 h 2651481"/>
              <a:gd name="connsiteX3" fmla="*/ 467416 w 710899"/>
              <a:gd name="connsiteY3" fmla="*/ 2607237 h 2651481"/>
              <a:gd name="connsiteX4" fmla="*/ 368219 w 710899"/>
              <a:gd name="connsiteY4" fmla="*/ 2649902 h 2651481"/>
              <a:gd name="connsiteX5" fmla="*/ 359048 w 710899"/>
              <a:gd name="connsiteY5" fmla="*/ 2651481 h 2651481"/>
              <a:gd name="connsiteX6" fmla="*/ 170750 w 710899"/>
              <a:gd name="connsiteY6" fmla="*/ 2560380 h 2651481"/>
              <a:gd name="connsiteX7" fmla="*/ 168926 w 710899"/>
              <a:gd name="connsiteY7" fmla="*/ 2557224 h 2651481"/>
              <a:gd name="connsiteX8" fmla="*/ 315906 w 710899"/>
              <a:gd name="connsiteY8" fmla="*/ 135479 h 265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0899" h="2651481">
                <a:moveTo>
                  <a:pt x="387358" y="0"/>
                </a:moveTo>
                <a:lnTo>
                  <a:pt x="454380" y="142722"/>
                </a:lnTo>
                <a:cubicBezTo>
                  <a:pt x="782084" y="919513"/>
                  <a:pt x="796775" y="1780631"/>
                  <a:pt x="492877" y="2566476"/>
                </a:cubicBezTo>
                <a:lnTo>
                  <a:pt x="467416" y="2607237"/>
                </a:lnTo>
                <a:lnTo>
                  <a:pt x="368219" y="2649902"/>
                </a:lnTo>
                <a:lnTo>
                  <a:pt x="359048" y="2651481"/>
                </a:lnTo>
                <a:lnTo>
                  <a:pt x="170750" y="2560380"/>
                </a:lnTo>
                <a:lnTo>
                  <a:pt x="168926" y="2557224"/>
                </a:lnTo>
                <a:cubicBezTo>
                  <a:pt x="-99097" y="1757592"/>
                  <a:pt x="-46784" y="897422"/>
                  <a:pt x="315906" y="135479"/>
                </a:cubicBezTo>
                <a:close/>
              </a:path>
            </a:pathLst>
          </a:custGeom>
          <a:solidFill>
            <a:sysClr val="windowText" lastClr="000000">
              <a:alpha val="20000"/>
            </a:sys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igure">
            <a:extLst>
              <a:ext uri="{FF2B5EF4-FFF2-40B4-BE49-F238E27FC236}">
                <a16:creationId xmlns:a16="http://schemas.microsoft.com/office/drawing/2014/main" id="{F3C55803-B0FD-403F-94A5-190BEEC8F7A7}"/>
              </a:ext>
            </a:extLst>
          </p:cNvPr>
          <p:cNvSpPr/>
          <p:nvPr/>
        </p:nvSpPr>
        <p:spPr>
          <a:xfrm>
            <a:off x="4350523" y="2318448"/>
            <a:ext cx="1608971" cy="197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7" h="21561" extrusionOk="0">
                <a:moveTo>
                  <a:pt x="20124" y="6373"/>
                </a:moveTo>
                <a:cubicBezTo>
                  <a:pt x="17137" y="6693"/>
                  <a:pt x="14118" y="6280"/>
                  <a:pt x="11391" y="5185"/>
                </a:cubicBezTo>
                <a:cubicBezTo>
                  <a:pt x="8665" y="4082"/>
                  <a:pt x="6383" y="2354"/>
                  <a:pt x="4798" y="185"/>
                </a:cubicBezTo>
                <a:cubicBezTo>
                  <a:pt x="4714" y="64"/>
                  <a:pt x="4563" y="0"/>
                  <a:pt x="4404" y="0"/>
                </a:cubicBezTo>
                <a:lnTo>
                  <a:pt x="4395" y="0"/>
                </a:lnTo>
                <a:cubicBezTo>
                  <a:pt x="4236" y="0"/>
                  <a:pt x="4085" y="71"/>
                  <a:pt x="4010" y="192"/>
                </a:cubicBezTo>
                <a:cubicBezTo>
                  <a:pt x="3607" y="775"/>
                  <a:pt x="3229" y="1387"/>
                  <a:pt x="2886" y="1999"/>
                </a:cubicBezTo>
                <a:cubicBezTo>
                  <a:pt x="-428" y="7902"/>
                  <a:pt x="-906" y="14566"/>
                  <a:pt x="1543" y="20761"/>
                </a:cubicBezTo>
                <a:cubicBezTo>
                  <a:pt x="1661" y="21067"/>
                  <a:pt x="1921" y="21308"/>
                  <a:pt x="2265" y="21444"/>
                </a:cubicBezTo>
                <a:cubicBezTo>
                  <a:pt x="2609" y="21586"/>
                  <a:pt x="3003" y="21600"/>
                  <a:pt x="3364" y="21479"/>
                </a:cubicBezTo>
                <a:cubicBezTo>
                  <a:pt x="10578" y="19189"/>
                  <a:pt x="16366" y="14673"/>
                  <a:pt x="19687" y="8777"/>
                </a:cubicBezTo>
                <a:lnTo>
                  <a:pt x="19687" y="8777"/>
                </a:lnTo>
                <a:cubicBezTo>
                  <a:pt x="20031" y="8165"/>
                  <a:pt x="20350" y="7532"/>
                  <a:pt x="20635" y="6899"/>
                </a:cubicBezTo>
                <a:cubicBezTo>
                  <a:pt x="20694" y="6771"/>
                  <a:pt x="20669" y="6629"/>
                  <a:pt x="20568" y="6522"/>
                </a:cubicBezTo>
                <a:cubicBezTo>
                  <a:pt x="20451" y="6408"/>
                  <a:pt x="20291" y="6351"/>
                  <a:pt x="20124" y="6373"/>
                </a:cubicBezTo>
                <a:close/>
              </a:path>
            </a:pathLst>
          </a:custGeom>
          <a:solidFill>
            <a:srgbClr val="5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igure">
            <a:extLst>
              <a:ext uri="{FF2B5EF4-FFF2-40B4-BE49-F238E27FC236}">
                <a16:creationId xmlns:a16="http://schemas.microsoft.com/office/drawing/2014/main" id="{90161ECE-B573-4C7A-BB96-474DDB812394}"/>
              </a:ext>
            </a:extLst>
          </p:cNvPr>
          <p:cNvSpPr/>
          <p:nvPr/>
        </p:nvSpPr>
        <p:spPr>
          <a:xfrm>
            <a:off x="4735825" y="1319276"/>
            <a:ext cx="1385086" cy="1537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9" h="21051" extrusionOk="0">
                <a:moveTo>
                  <a:pt x="18747" y="20785"/>
                </a:moveTo>
                <a:cubicBezTo>
                  <a:pt x="15228" y="21375"/>
                  <a:pt x="11472" y="21000"/>
                  <a:pt x="7992" y="19498"/>
                </a:cubicBezTo>
                <a:cubicBezTo>
                  <a:pt x="4511" y="17996"/>
                  <a:pt x="1830" y="15591"/>
                  <a:pt x="115" y="12730"/>
                </a:cubicBezTo>
                <a:cubicBezTo>
                  <a:pt x="-53" y="12461"/>
                  <a:pt x="-33" y="12122"/>
                  <a:pt x="154" y="11862"/>
                </a:cubicBezTo>
                <a:cubicBezTo>
                  <a:pt x="4304" y="6364"/>
                  <a:pt x="10151" y="2341"/>
                  <a:pt x="16726" y="106"/>
                </a:cubicBezTo>
                <a:cubicBezTo>
                  <a:pt x="17692" y="-225"/>
                  <a:pt x="18767" y="249"/>
                  <a:pt x="19092" y="1134"/>
                </a:cubicBezTo>
                <a:cubicBezTo>
                  <a:pt x="21261" y="7008"/>
                  <a:pt x="21547" y="13454"/>
                  <a:pt x="19634" y="19667"/>
                </a:cubicBezTo>
                <a:cubicBezTo>
                  <a:pt x="19575" y="19846"/>
                  <a:pt x="19526" y="20025"/>
                  <a:pt x="19467" y="20204"/>
                </a:cubicBezTo>
                <a:cubicBezTo>
                  <a:pt x="19368" y="20508"/>
                  <a:pt x="19082" y="20722"/>
                  <a:pt x="18747" y="20785"/>
                </a:cubicBezTo>
                <a:close/>
              </a:path>
            </a:pathLst>
          </a:custGeom>
          <a:solidFill>
            <a:srgbClr val="5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77">
            <a:extLst>
              <a:ext uri="{FF2B5EF4-FFF2-40B4-BE49-F238E27FC236}">
                <a16:creationId xmlns:a16="http://schemas.microsoft.com/office/drawing/2014/main" id="{B3B21574-05CC-483A-9E6B-7C22AF8757B3}"/>
              </a:ext>
            </a:extLst>
          </p:cNvPr>
          <p:cNvSpPr/>
          <p:nvPr/>
        </p:nvSpPr>
        <p:spPr>
          <a:xfrm>
            <a:off x="4465542" y="2903189"/>
            <a:ext cx="1493909" cy="1364015"/>
          </a:xfrm>
          <a:custGeom>
            <a:avLst/>
            <a:gdLst>
              <a:gd name="connsiteX0" fmla="*/ 2040715 w 2100080"/>
              <a:gd name="connsiteY0" fmla="*/ 602 h 1917480"/>
              <a:gd name="connsiteX1" fmla="*/ 2089307 w 2100080"/>
              <a:gd name="connsiteY1" fmla="*/ 19834 h 1917480"/>
              <a:gd name="connsiteX2" fmla="*/ 2096640 w 2100080"/>
              <a:gd name="connsiteY2" fmla="*/ 68496 h 1917480"/>
              <a:gd name="connsiteX3" fmla="*/ 1992889 w 2100080"/>
              <a:gd name="connsiteY3" fmla="*/ 310903 h 1917480"/>
              <a:gd name="connsiteX4" fmla="*/ 1844257 w 2100080"/>
              <a:gd name="connsiteY4" fmla="*/ 587549 h 1917480"/>
              <a:gd name="connsiteX5" fmla="*/ 1700482 w 2100080"/>
              <a:gd name="connsiteY5" fmla="*/ 803036 h 1917480"/>
              <a:gd name="connsiteX6" fmla="*/ 235501 w 2100080"/>
              <a:gd name="connsiteY6" fmla="*/ 1906899 h 1917480"/>
              <a:gd name="connsiteX7" fmla="*/ 115225 w 2100080"/>
              <a:gd name="connsiteY7" fmla="*/ 1902381 h 1917480"/>
              <a:gd name="connsiteX8" fmla="*/ 36208 w 2100080"/>
              <a:gd name="connsiteY8" fmla="*/ 1814221 h 1917480"/>
              <a:gd name="connsiteX9" fmla="*/ 0 w 2100080"/>
              <a:gd name="connsiteY9" fmla="*/ 1696959 h 1917480"/>
              <a:gd name="connsiteX10" fmla="*/ 138725 w 2100080"/>
              <a:gd name="connsiteY10" fmla="*/ 1434964 h 1917480"/>
              <a:gd name="connsiteX11" fmla="*/ 1786056 w 2100080"/>
              <a:gd name="connsiteY11" fmla="*/ 47740 h 1917480"/>
              <a:gd name="connsiteX12" fmla="*/ 1904390 w 2100080"/>
              <a:gd name="connsiteY12" fmla="*/ 8017 h 191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00080" h="1917480">
                <a:moveTo>
                  <a:pt x="2040715" y="602"/>
                </a:moveTo>
                <a:cubicBezTo>
                  <a:pt x="2058992" y="-2238"/>
                  <a:pt x="2076503" y="5119"/>
                  <a:pt x="2089307" y="19834"/>
                </a:cubicBezTo>
                <a:cubicBezTo>
                  <a:pt x="2100361" y="33645"/>
                  <a:pt x="2103097" y="51974"/>
                  <a:pt x="2096640" y="68496"/>
                </a:cubicBezTo>
                <a:cubicBezTo>
                  <a:pt x="2065449" y="150202"/>
                  <a:pt x="2030537" y="231908"/>
                  <a:pt x="1992889" y="310903"/>
                </a:cubicBezTo>
                <a:lnTo>
                  <a:pt x="1844257" y="587549"/>
                </a:lnTo>
                <a:lnTo>
                  <a:pt x="1700482" y="803036"/>
                </a:lnTo>
                <a:cubicBezTo>
                  <a:pt x="1331984" y="1301898"/>
                  <a:pt x="827635" y="1685209"/>
                  <a:pt x="235501" y="1906899"/>
                </a:cubicBezTo>
                <a:cubicBezTo>
                  <a:pt x="195993" y="1922517"/>
                  <a:pt x="152873" y="1920710"/>
                  <a:pt x="115225" y="1902381"/>
                </a:cubicBezTo>
                <a:cubicBezTo>
                  <a:pt x="77577" y="1884827"/>
                  <a:pt x="49122" y="1853719"/>
                  <a:pt x="36208" y="1814221"/>
                </a:cubicBezTo>
                <a:lnTo>
                  <a:pt x="0" y="1696959"/>
                </a:lnTo>
                <a:lnTo>
                  <a:pt x="138725" y="1434964"/>
                </a:lnTo>
                <a:cubicBezTo>
                  <a:pt x="501368" y="821003"/>
                  <a:pt x="1067134" y="320806"/>
                  <a:pt x="1786056" y="47740"/>
                </a:cubicBezTo>
                <a:lnTo>
                  <a:pt x="1904390" y="8017"/>
                </a:lnTo>
                <a:close/>
              </a:path>
            </a:pathLst>
          </a:custGeom>
          <a:solidFill>
            <a:sysClr val="windowText" lastClr="000000">
              <a:alpha val="20000"/>
            </a:sys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igure">
            <a:extLst>
              <a:ext uri="{FF2B5EF4-FFF2-40B4-BE49-F238E27FC236}">
                <a16:creationId xmlns:a16="http://schemas.microsoft.com/office/drawing/2014/main" id="{EBB452DB-1063-43E5-ACE6-9804640FBE35}"/>
              </a:ext>
            </a:extLst>
          </p:cNvPr>
          <p:cNvSpPr/>
          <p:nvPr/>
        </p:nvSpPr>
        <p:spPr>
          <a:xfrm>
            <a:off x="4585622" y="2906196"/>
            <a:ext cx="2008419" cy="1589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2" h="20587" extrusionOk="0">
                <a:moveTo>
                  <a:pt x="19183" y="18622"/>
                </a:moveTo>
                <a:cubicBezTo>
                  <a:pt x="12987" y="21497"/>
                  <a:pt x="6432" y="21108"/>
                  <a:pt x="784" y="18165"/>
                </a:cubicBezTo>
                <a:cubicBezTo>
                  <a:pt x="119" y="17818"/>
                  <a:pt x="-186" y="16862"/>
                  <a:pt x="119" y="16067"/>
                </a:cubicBezTo>
                <a:cubicBezTo>
                  <a:pt x="2738" y="9285"/>
                  <a:pt x="7430" y="3677"/>
                  <a:pt x="13632" y="802"/>
                </a:cubicBezTo>
                <a:cubicBezTo>
                  <a:pt x="14263" y="514"/>
                  <a:pt x="14893" y="252"/>
                  <a:pt x="15531" y="24"/>
                </a:cubicBezTo>
                <a:cubicBezTo>
                  <a:pt x="15898" y="-103"/>
                  <a:pt x="16251" y="294"/>
                  <a:pt x="16168" y="751"/>
                </a:cubicBezTo>
                <a:cubicBezTo>
                  <a:pt x="15676" y="3601"/>
                  <a:pt x="15829" y="6637"/>
                  <a:pt x="16736" y="9555"/>
                </a:cubicBezTo>
                <a:cubicBezTo>
                  <a:pt x="17644" y="12473"/>
                  <a:pt x="19190" y="14866"/>
                  <a:pt x="21102" y="16600"/>
                </a:cubicBezTo>
                <a:cubicBezTo>
                  <a:pt x="21414" y="16879"/>
                  <a:pt x="21372" y="17463"/>
                  <a:pt x="21019" y="17666"/>
                </a:cubicBezTo>
                <a:cubicBezTo>
                  <a:pt x="20423" y="18013"/>
                  <a:pt x="19813" y="18334"/>
                  <a:pt x="19183" y="1862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igure">
            <a:extLst>
              <a:ext uri="{FF2B5EF4-FFF2-40B4-BE49-F238E27FC236}">
                <a16:creationId xmlns:a16="http://schemas.microsoft.com/office/drawing/2014/main" id="{8BBAE43B-8951-4BCB-BFFB-852358965A5E}"/>
              </a:ext>
            </a:extLst>
          </p:cNvPr>
          <p:cNvSpPr/>
          <p:nvPr/>
        </p:nvSpPr>
        <p:spPr>
          <a:xfrm>
            <a:off x="6133359" y="2814768"/>
            <a:ext cx="1546614" cy="1381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9" h="20784" extrusionOk="0">
                <a:moveTo>
                  <a:pt x="7169" y="20636"/>
                </a:moveTo>
                <a:cubicBezTo>
                  <a:pt x="4464" y="18681"/>
                  <a:pt x="2276" y="15792"/>
                  <a:pt x="1039" y="12205"/>
                </a:cubicBezTo>
                <a:cubicBezTo>
                  <a:pt x="-197" y="8618"/>
                  <a:pt x="-295" y="4854"/>
                  <a:pt x="559" y="1405"/>
                </a:cubicBezTo>
                <a:cubicBezTo>
                  <a:pt x="639" y="1080"/>
                  <a:pt x="879" y="815"/>
                  <a:pt x="1182" y="746"/>
                </a:cubicBezTo>
                <a:cubicBezTo>
                  <a:pt x="7676" y="-767"/>
                  <a:pt x="14250" y="68"/>
                  <a:pt x="20077" y="2820"/>
                </a:cubicBezTo>
                <a:cubicBezTo>
                  <a:pt x="20931" y="3223"/>
                  <a:pt x="21305" y="4333"/>
                  <a:pt x="20914" y="5267"/>
                </a:cubicBezTo>
                <a:cubicBezTo>
                  <a:pt x="18289" y="11419"/>
                  <a:pt x="14037" y="16735"/>
                  <a:pt x="8512" y="20361"/>
                </a:cubicBezTo>
                <a:cubicBezTo>
                  <a:pt x="8352" y="20460"/>
                  <a:pt x="8192" y="20568"/>
                  <a:pt x="8032" y="20666"/>
                </a:cubicBezTo>
                <a:cubicBezTo>
                  <a:pt x="7756" y="20833"/>
                  <a:pt x="7427" y="20823"/>
                  <a:pt x="7169" y="2063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Cercle">
            <a:extLst>
              <a:ext uri="{FF2B5EF4-FFF2-40B4-BE49-F238E27FC236}">
                <a16:creationId xmlns:a16="http://schemas.microsoft.com/office/drawing/2014/main" id="{307FC662-4519-41ED-9FE0-26EE12BF7DDA}"/>
              </a:ext>
            </a:extLst>
          </p:cNvPr>
          <p:cNvSpPr/>
          <p:nvPr/>
        </p:nvSpPr>
        <p:spPr>
          <a:xfrm>
            <a:off x="3782367" y="3187009"/>
            <a:ext cx="1575165" cy="1575165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innerShdw dist="101600" dir="2700000">
              <a:prstClr val="black">
                <a:alpha val="30000"/>
              </a:prstClr>
            </a:innerShdw>
          </a:effectLst>
        </p:spPr>
        <p:txBody>
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rgbClr val="5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Kimball’s Approach</a:t>
            </a:r>
            <a:endParaRPr kumimoji="0" sz="1800" b="1" i="0" u="none" strike="noStrike" kern="1200" cap="all" spc="0" normalizeH="0" baseline="0" noProof="0" dirty="0" smtClean="0">
              <a:ln>
                <a:noFill/>
              </a:ln>
              <a:solidFill>
                <a:srgbClr val="5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" name="Graphic 82" descr="Rocket">
            <a:extLst>
              <a:ext uri="{FF2B5EF4-FFF2-40B4-BE49-F238E27FC236}">
                <a16:creationId xmlns:a16="http://schemas.microsoft.com/office/drawing/2014/main" id="{8720F287-9CFD-40B6-8BB7-647A3054B84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63803" y="2934481"/>
            <a:ext cx="828436" cy="828436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DE218303-3667-4E36-A5FE-2F1E55E3583C}"/>
              </a:ext>
            </a:extLst>
          </p:cNvPr>
          <p:cNvGrpSpPr/>
          <p:nvPr/>
        </p:nvGrpSpPr>
        <p:grpSpPr>
          <a:xfrm>
            <a:off x="6275877" y="4518005"/>
            <a:ext cx="2618423" cy="1022423"/>
            <a:chOff x="6691483" y="4757378"/>
            <a:chExt cx="2202817" cy="102242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D27DF5B-0EE9-42FF-A782-B85BCCE710D3}"/>
                </a:ext>
              </a:extLst>
            </p:cNvPr>
            <p:cNvSpPr txBox="1"/>
            <p:nvPr/>
          </p:nvSpPr>
          <p:spPr>
            <a:xfrm>
              <a:off x="6691483" y="4757378"/>
              <a:ext cx="2202816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2000" b="1" kern="1200" dirty="0" smtClean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LOW INITIAL COST</a:t>
              </a:r>
              <a:endParaRPr lang="en-US" sz="2000" b="1" kern="1200" cap="all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CA72B3-3269-43C0-A74A-67BC4DD3EDAE}"/>
                </a:ext>
              </a:extLst>
            </p:cNvPr>
            <p:cNvSpPr txBox="1"/>
            <p:nvPr/>
          </p:nvSpPr>
          <p:spPr>
            <a:xfrm>
              <a:off x="6697330" y="5133470"/>
              <a:ext cx="2196970" cy="646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lvl="0" algn="just"/>
              <a:r>
                <a:rPr lang="en-US" sz="1200" dirty="0"/>
                <a:t>Initial cost would be low, and each subsequent phase also will cost the same</a:t>
              </a:r>
              <a:endParaRPr lang="en-US" sz="9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BB63D6-AD89-4D4D-B891-806F653BBC2F}"/>
              </a:ext>
            </a:extLst>
          </p:cNvPr>
          <p:cNvGrpSpPr/>
          <p:nvPr/>
        </p:nvGrpSpPr>
        <p:grpSpPr>
          <a:xfrm>
            <a:off x="249701" y="4518005"/>
            <a:ext cx="2620849" cy="1207089"/>
            <a:chOff x="249702" y="4757378"/>
            <a:chExt cx="2202816" cy="120708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C3DA434-2A9F-4021-9596-CCE1F95592B2}"/>
                </a:ext>
              </a:extLst>
            </p:cNvPr>
            <p:cNvSpPr txBox="1"/>
            <p:nvPr/>
          </p:nvSpPr>
          <p:spPr>
            <a:xfrm>
              <a:off x="249702" y="4757378"/>
              <a:ext cx="2202816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>
                <a:buClrTx/>
                <a:buFontTx/>
                <a:buNone/>
              </a:pPr>
              <a:r>
                <a:rPr lang="en-US" sz="2000" b="1" kern="1200" cap="all" dirty="0" smtClean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Quick ROI</a:t>
              </a:r>
              <a:endParaRPr lang="en-US" sz="2000" b="1" kern="1200" cap="all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2E61C05-1EDD-4821-9916-C1CD8C36909D}"/>
                </a:ext>
              </a:extLst>
            </p:cNvPr>
            <p:cNvSpPr txBox="1"/>
            <p:nvPr/>
          </p:nvSpPr>
          <p:spPr>
            <a:xfrm>
              <a:off x="255548" y="5133470"/>
              <a:ext cx="2196970" cy="83099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lvl="0" algn="just">
                <a:spcAft>
                  <a:spcPts val="1200"/>
                </a:spcAft>
              </a:pP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</a:rPr>
                <a:t>Shorter start up time during initial set up as only a single data mart (subject area) would be designed and developed at a time</a:t>
              </a:r>
              <a:endParaRPr lang="en-US" sz="1200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6D147F5-C45F-4BB3-92B3-D03731C31516}"/>
              </a:ext>
            </a:extLst>
          </p:cNvPr>
          <p:cNvGrpSpPr/>
          <p:nvPr/>
        </p:nvGrpSpPr>
        <p:grpSpPr>
          <a:xfrm>
            <a:off x="6268893" y="930244"/>
            <a:ext cx="2631253" cy="2068865"/>
            <a:chOff x="6697329" y="958393"/>
            <a:chExt cx="2202817" cy="206886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80138E8-4FD3-48BB-8E74-B95F037A225F}"/>
                </a:ext>
              </a:extLst>
            </p:cNvPr>
            <p:cNvSpPr txBox="1"/>
            <p:nvPr/>
          </p:nvSpPr>
          <p:spPr>
            <a:xfrm>
              <a:off x="6697329" y="958393"/>
              <a:ext cx="2202816" cy="70788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2000" b="1" kern="1200" cap="all" dirty="0" smtClean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Incremental Development</a:t>
              </a:r>
              <a:endParaRPr lang="en-US" sz="2000" b="1" kern="1200" cap="all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7B957F-31EC-411A-9F30-03A592C6E1DA}"/>
                </a:ext>
              </a:extLst>
            </p:cNvPr>
            <p:cNvSpPr txBox="1"/>
            <p:nvPr/>
          </p:nvSpPr>
          <p:spPr>
            <a:xfrm>
              <a:off x="6703176" y="1642263"/>
              <a:ext cx="2196970" cy="138499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>
                <a:buClrTx/>
                <a:buFontTx/>
                <a:buNone/>
              </a:pPr>
              <a:r>
                <a:rPr lang="en-US" sz="1200" dirty="0"/>
                <a:t>This approach will </a:t>
              </a:r>
              <a:r>
                <a:rPr lang="en-US" sz="1200" dirty="0" smtClean="0"/>
                <a:t>help to develop </a:t>
              </a:r>
              <a:r>
                <a:rPr lang="en-US" sz="1200" dirty="0"/>
                <a:t>the skills and techniques required for data warehousing in a much lower risk environment, as they go along the way in an incremental fashion.</a:t>
              </a:r>
              <a:endParaRPr lang="en-US" sz="12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3D474F9-E110-47A9-8E1A-F68EC55966DE}"/>
              </a:ext>
            </a:extLst>
          </p:cNvPr>
          <p:cNvGrpSpPr/>
          <p:nvPr/>
        </p:nvGrpSpPr>
        <p:grpSpPr>
          <a:xfrm>
            <a:off x="255547" y="1238019"/>
            <a:ext cx="2615004" cy="1237867"/>
            <a:chOff x="255548" y="1266168"/>
            <a:chExt cx="2336530" cy="123786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B37F618-41BA-487B-852E-1EDEC169851A}"/>
                </a:ext>
              </a:extLst>
            </p:cNvPr>
            <p:cNvSpPr txBox="1"/>
            <p:nvPr/>
          </p:nvSpPr>
          <p:spPr>
            <a:xfrm>
              <a:off x="255548" y="1266168"/>
              <a:ext cx="2336530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>
                <a:buClrTx/>
                <a:buFontTx/>
                <a:buNone/>
              </a:pPr>
              <a:r>
                <a:rPr lang="en-US" sz="2000" b="1" kern="1200" cap="all" dirty="0" smtClean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Star-schema</a:t>
              </a:r>
              <a:endParaRPr lang="en-US" sz="2000" b="1" kern="1200" cap="all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2131DC6-5B7B-4094-A247-9ADF4B1302CE}"/>
                </a:ext>
              </a:extLst>
            </p:cNvPr>
            <p:cNvSpPr txBox="1"/>
            <p:nvPr/>
          </p:nvSpPr>
          <p:spPr>
            <a:xfrm>
              <a:off x="261394" y="1642261"/>
              <a:ext cx="2330684" cy="861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>
                <a:buClrTx/>
                <a:buFontTx/>
                <a:buNone/>
              </a:pPr>
              <a:r>
                <a:rPr lang="en-US" sz="1200" dirty="0" smtClean="0"/>
                <a:t>A </a:t>
              </a:r>
              <a:r>
                <a:rPr lang="en-US" sz="1200" dirty="0"/>
                <a:t>star schema where facts are connected to multiple dimensions would be suitable as it would provide faster access to queries (BI needs).</a:t>
              </a:r>
              <a:endParaRPr lang="en-US" sz="9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1" name="5-Point Star 60"/>
          <p:cNvSpPr/>
          <p:nvPr/>
        </p:nvSpPr>
        <p:spPr>
          <a:xfrm>
            <a:off x="3224949" y="1713124"/>
            <a:ext cx="737511" cy="605325"/>
          </a:xfrm>
          <a:prstGeom prst="star5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Graphic 80" descr="Puzzle">
            <a:extLst>
              <a:ext uri="{FF2B5EF4-FFF2-40B4-BE49-F238E27FC236}">
                <a16:creationId xmlns:a16="http://schemas.microsoft.com/office/drawing/2014/main" id="{64585A11-63A3-4697-8E20-A0B727348551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0990" y="1713124"/>
            <a:ext cx="828436" cy="828436"/>
          </a:xfrm>
          <a:prstGeom prst="rect">
            <a:avLst/>
          </a:prstGeom>
        </p:spPr>
      </p:pic>
      <p:pic>
        <p:nvPicPr>
          <p:cNvPr id="2054" name="Picture 6" descr="Image result for dollar icon transparen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306" y="2979415"/>
            <a:ext cx="832104" cy="8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100;p15"/>
          <p:cNvSpPr txBox="1">
            <a:spLocks/>
          </p:cNvSpPr>
          <p:nvPr/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559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0631" y="2057400"/>
            <a:ext cx="7904284" cy="1846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790841" y="2733448"/>
            <a:ext cx="761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Data Warehouse Architecture</a:t>
            </a: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Google Shape;100;p15"/>
          <p:cNvSpPr txBox="1">
            <a:spLocks/>
          </p:cNvSpPr>
          <p:nvPr/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11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178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/>
          </a:p>
        </p:txBody>
      </p:sp>
      <p:pic>
        <p:nvPicPr>
          <p:cNvPr id="6146" name="Picture 2" descr="Image result for ssa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9" y="5350302"/>
            <a:ext cx="2211525" cy="75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ssi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93" y="4268598"/>
            <a:ext cx="2119232" cy="127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tableau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016" y="4420727"/>
            <a:ext cx="2575622" cy="96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ssis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9" y="4520185"/>
            <a:ext cx="2244509" cy="76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715478" y="1027624"/>
            <a:ext cx="1661746" cy="7649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20969" y="2183109"/>
            <a:ext cx="1661746" cy="7649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15478" y="3338595"/>
            <a:ext cx="1661746" cy="7649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an 56"/>
          <p:cNvSpPr/>
          <p:nvPr/>
        </p:nvSpPr>
        <p:spPr>
          <a:xfrm>
            <a:off x="3556748" y="1251124"/>
            <a:ext cx="1916723" cy="2628900"/>
          </a:xfrm>
          <a:prstGeom prst="can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6" name="Picture 12" descr="https://documents.lucidchart.com/documents/13c5aa05-7b18-495a-8620-3133167e25b2/pages/0_0?a=113&amp;x=66&amp;y=119&amp;w=748&amp;h=471&amp;store=1&amp;accept=image%2F*&amp;auth=LCA%205d52019feb011f73869f9d48bb67bc20e074b9a5-ts%3D154398515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501" y="1724128"/>
            <a:ext cx="2874653" cy="180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/>
          <p:cNvSpPr/>
          <p:nvPr/>
        </p:nvSpPr>
        <p:spPr>
          <a:xfrm>
            <a:off x="316523" y="800101"/>
            <a:ext cx="2374065" cy="3561823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4" name="Right Arrow 6143"/>
          <p:cNvSpPr/>
          <p:nvPr/>
        </p:nvSpPr>
        <p:spPr>
          <a:xfrm>
            <a:off x="2690588" y="2373923"/>
            <a:ext cx="866160" cy="254619"/>
          </a:xfrm>
          <a:prstGeom prst="rightArrow">
            <a:avLst/>
          </a:prstGeom>
          <a:solidFill>
            <a:srgbClr val="500000"/>
          </a:solidFill>
          <a:ln>
            <a:solidFill>
              <a:srgbClr val="5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/>
          <p:cNvSpPr/>
          <p:nvPr/>
        </p:nvSpPr>
        <p:spPr>
          <a:xfrm>
            <a:off x="5473471" y="2373922"/>
            <a:ext cx="866160" cy="254619"/>
          </a:xfrm>
          <a:prstGeom prst="rightArrow">
            <a:avLst/>
          </a:prstGeom>
          <a:solidFill>
            <a:srgbClr val="500000"/>
          </a:solidFill>
          <a:ln>
            <a:solidFill>
              <a:srgbClr val="5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5" name="TextBox 6144"/>
          <p:cNvSpPr txBox="1"/>
          <p:nvPr/>
        </p:nvSpPr>
        <p:spPr>
          <a:xfrm>
            <a:off x="782515" y="1251124"/>
            <a:ext cx="1450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Extract</a:t>
            </a:r>
            <a:endParaRPr lang="en-US" sz="2000" dirty="0"/>
          </a:p>
        </p:txBody>
      </p:sp>
      <p:sp>
        <p:nvSpPr>
          <p:cNvPr id="73" name="TextBox 72"/>
          <p:cNvSpPr txBox="1"/>
          <p:nvPr/>
        </p:nvSpPr>
        <p:spPr>
          <a:xfrm>
            <a:off x="641838" y="2338179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Transform</a:t>
            </a:r>
            <a:endParaRPr lang="en-US" sz="2000" dirty="0"/>
          </a:p>
        </p:txBody>
      </p:sp>
      <p:sp>
        <p:nvSpPr>
          <p:cNvPr id="74" name="TextBox 73"/>
          <p:cNvSpPr txBox="1"/>
          <p:nvPr/>
        </p:nvSpPr>
        <p:spPr>
          <a:xfrm>
            <a:off x="782515" y="3493664"/>
            <a:ext cx="1450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Load</a:t>
            </a:r>
            <a:endParaRPr lang="en-US" sz="2000" dirty="0"/>
          </a:p>
        </p:txBody>
      </p:sp>
      <p:sp>
        <p:nvSpPr>
          <p:cNvPr id="77" name="TextBox 76"/>
          <p:cNvSpPr txBox="1"/>
          <p:nvPr/>
        </p:nvSpPr>
        <p:spPr>
          <a:xfrm>
            <a:off x="3688749" y="2335664"/>
            <a:ext cx="153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STAR Schema</a:t>
            </a:r>
            <a:endParaRPr lang="en-US" sz="2000" dirty="0"/>
          </a:p>
        </p:txBody>
      </p:sp>
      <p:sp>
        <p:nvSpPr>
          <p:cNvPr id="78" name="TextBox 77"/>
          <p:cNvSpPr txBox="1"/>
          <p:nvPr/>
        </p:nvSpPr>
        <p:spPr>
          <a:xfrm>
            <a:off x="6763886" y="1410089"/>
            <a:ext cx="1533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Reports</a:t>
            </a:r>
            <a:endParaRPr lang="en-US" sz="2000" dirty="0"/>
          </a:p>
        </p:txBody>
      </p:sp>
      <p:sp>
        <p:nvSpPr>
          <p:cNvPr id="79" name="TextBox 78"/>
          <p:cNvSpPr txBox="1"/>
          <p:nvPr/>
        </p:nvSpPr>
        <p:spPr>
          <a:xfrm>
            <a:off x="641838" y="364503"/>
            <a:ext cx="1533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ETL</a:t>
            </a:r>
            <a:endParaRPr lang="en-US" sz="2000" dirty="0"/>
          </a:p>
        </p:txBody>
      </p:sp>
      <p:sp>
        <p:nvSpPr>
          <p:cNvPr id="80" name="TextBox 79"/>
          <p:cNvSpPr txBox="1"/>
          <p:nvPr/>
        </p:nvSpPr>
        <p:spPr>
          <a:xfrm>
            <a:off x="3748168" y="564558"/>
            <a:ext cx="1533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Data Warehouse</a:t>
            </a:r>
            <a:endParaRPr lang="en-US" sz="2000" dirty="0"/>
          </a:p>
        </p:txBody>
      </p:sp>
      <p:sp>
        <p:nvSpPr>
          <p:cNvPr id="6147" name="Rectangle 6146"/>
          <p:cNvSpPr/>
          <p:nvPr/>
        </p:nvSpPr>
        <p:spPr>
          <a:xfrm>
            <a:off x="70338" y="52753"/>
            <a:ext cx="9012116" cy="6034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100;p15"/>
          <p:cNvSpPr txBox="1">
            <a:spLocks/>
          </p:cNvSpPr>
          <p:nvPr/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161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0" grpId="0" animBg="1"/>
      <p:bldP spid="61" grpId="0" animBg="1"/>
      <p:bldP spid="57" grpId="0" animBg="1"/>
      <p:bldP spid="59" grpId="0" animBg="1"/>
      <p:bldP spid="6144" grpId="0" animBg="1"/>
      <p:bldP spid="71" grpId="0" animBg="1"/>
      <p:bldP spid="6145" grpId="0"/>
      <p:bldP spid="73" grpId="0"/>
      <p:bldP spid="74" grpId="0"/>
      <p:bldP spid="77" grpId="0"/>
      <p:bldP spid="78" grpId="0"/>
      <p:bldP spid="79" grpId="0"/>
      <p:bldP spid="8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image119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"/>
            <a:ext cx="9144000" cy="6128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00;p15"/>
          <p:cNvSpPr txBox="1">
            <a:spLocks/>
          </p:cNvSpPr>
          <p:nvPr/>
        </p:nvSpPr>
        <p:spPr>
          <a:xfrm>
            <a:off x="0" y="576311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233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"/>
          </a:p>
        </p:txBody>
      </p:sp>
      <p:pic>
        <p:nvPicPr>
          <p:cNvPr id="4" name="image83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"/>
            <a:ext cx="9144000" cy="6145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100;p15"/>
          <p:cNvSpPr txBox="1">
            <a:spLocks/>
          </p:cNvSpPr>
          <p:nvPr/>
        </p:nvSpPr>
        <p:spPr>
          <a:xfrm>
            <a:off x="7010400" y="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14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174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0631" y="2057400"/>
            <a:ext cx="7904284" cy="1846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790841" y="2733448"/>
            <a:ext cx="761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Business Intelligence Reports</a:t>
            </a: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Google Shape;100;p15"/>
          <p:cNvSpPr txBox="1">
            <a:spLocks/>
          </p:cNvSpPr>
          <p:nvPr/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15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888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0631" y="2057400"/>
            <a:ext cx="7904284" cy="1846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535864" y="2487263"/>
            <a:ext cx="8150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What are the greatest growth opportunities for new corporate teams?</a:t>
            </a:r>
          </a:p>
        </p:txBody>
      </p:sp>
      <p:sp>
        <p:nvSpPr>
          <p:cNvPr id="6" name="Google Shape;100;p15"/>
          <p:cNvSpPr txBox="1">
            <a:spLocks/>
          </p:cNvSpPr>
          <p:nvPr/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385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"/>
          </a:p>
        </p:txBody>
      </p:sp>
      <p:pic>
        <p:nvPicPr>
          <p:cNvPr id="4" name="image64.png"/>
          <p:cNvPicPr/>
          <p:nvPr/>
        </p:nvPicPr>
        <p:blipFill>
          <a:blip r:embed="rId2"/>
          <a:srcRect l="26121" t="17391" b="6138"/>
          <a:stretch>
            <a:fillRect/>
          </a:stretch>
        </p:blipFill>
        <p:spPr>
          <a:xfrm>
            <a:off x="0" y="0"/>
            <a:ext cx="9144000" cy="45421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Image result for kmar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" y="4703313"/>
            <a:ext cx="536219" cy="53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est buy logo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06" y="5400665"/>
            <a:ext cx="918183" cy="53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nn taylor logo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4565395"/>
            <a:ext cx="835269" cy="83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illiams sonoma logo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425" y="4625507"/>
            <a:ext cx="1067044" cy="66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univision logo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381" y="4623406"/>
            <a:ext cx="782758" cy="5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new york &amp; company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66" y="4930183"/>
            <a:ext cx="1213216" cy="121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illercoors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45" y="5183907"/>
            <a:ext cx="918419" cy="6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kay jewelers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362" y="4520198"/>
            <a:ext cx="855540" cy="85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i heart media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498" y="5369939"/>
            <a:ext cx="1797410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home goods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531" y="4679506"/>
            <a:ext cx="1456931" cy="41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chilis grill bar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696" y="5083345"/>
            <a:ext cx="812678" cy="81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dominos 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92" y="5091944"/>
            <a:ext cx="850963" cy="85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00;p15"/>
          <p:cNvSpPr txBox="1">
            <a:spLocks/>
          </p:cNvSpPr>
          <p:nvPr/>
        </p:nvSpPr>
        <p:spPr>
          <a:xfrm>
            <a:off x="0" y="575432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17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977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-2682121" y="113340"/>
            <a:ext cx="761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Agenda</a:t>
            </a: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2031" y="983859"/>
            <a:ext cx="6717323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 smtClean="0">
                <a:solidFill>
                  <a:srgbClr val="500000"/>
                </a:solidFill>
              </a:rPr>
              <a:t>BikeMS</a:t>
            </a:r>
            <a:endParaRPr lang="en-US" dirty="0" smtClean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500000"/>
                </a:solidFill>
              </a:rPr>
              <a:t>Business Case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500000"/>
                </a:solidFill>
              </a:rPr>
              <a:t>Existing System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 smtClean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500000"/>
                </a:solidFill>
              </a:rPr>
              <a:t>Existing System : Drawbacks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500000"/>
                </a:solidFill>
              </a:rPr>
              <a:t>Proposed Systems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500000"/>
                </a:solidFill>
              </a:rPr>
              <a:t>Implementation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500000"/>
                </a:solidFill>
              </a:rPr>
              <a:t>Data Warehouse Architecture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500000"/>
                </a:solidFill>
              </a:rPr>
              <a:t>Business Intelligence Reports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500000"/>
                </a:solidFill>
              </a:rPr>
              <a:t>Recommendations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500000"/>
                </a:solidFill>
              </a:rPr>
              <a:t>Project Management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 smtClean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500000"/>
                </a:solidFill>
              </a:rPr>
              <a:t>Challenges Faced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500000"/>
                </a:solidFill>
              </a:rPr>
              <a:t>Conclusion</a:t>
            </a:r>
            <a:endParaRPr lang="en-US" dirty="0">
              <a:solidFill>
                <a:srgbClr val="5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3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0631" y="2057400"/>
            <a:ext cx="7904284" cy="2096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105508" y="2399340"/>
            <a:ext cx="90384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What industries have had the strongest involvement in Bike MS in the last five years?</a:t>
            </a:r>
          </a:p>
        </p:txBody>
      </p:sp>
      <p:sp>
        <p:nvSpPr>
          <p:cNvPr id="6" name="Google Shape;100;p15"/>
          <p:cNvSpPr txBox="1">
            <a:spLocks/>
          </p:cNvSpPr>
          <p:nvPr/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18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459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"/>
          </a:p>
        </p:txBody>
      </p:sp>
      <p:pic>
        <p:nvPicPr>
          <p:cNvPr id="4" name="image74.png"/>
          <p:cNvPicPr/>
          <p:nvPr/>
        </p:nvPicPr>
        <p:blipFill>
          <a:blip r:embed="rId2"/>
          <a:srcRect t="5601" r="30288" b="5721"/>
          <a:stretch>
            <a:fillRect/>
          </a:stretch>
        </p:blipFill>
        <p:spPr>
          <a:xfrm>
            <a:off x="955895" y="132592"/>
            <a:ext cx="7300082" cy="58901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100;p15"/>
          <p:cNvSpPr txBox="1">
            <a:spLocks/>
          </p:cNvSpPr>
          <p:nvPr/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19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933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0631" y="2057400"/>
            <a:ext cx="7904284" cy="1846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237394" y="2380795"/>
            <a:ext cx="8818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What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occupations were responsible for most of </a:t>
            </a:r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Bike MS’s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fundraising? </a:t>
            </a:r>
          </a:p>
        </p:txBody>
      </p:sp>
      <p:sp>
        <p:nvSpPr>
          <p:cNvPr id="6" name="Google Shape;100;p15"/>
          <p:cNvSpPr txBox="1">
            <a:spLocks/>
          </p:cNvSpPr>
          <p:nvPr/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20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972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"/>
          </a:p>
        </p:txBody>
      </p:sp>
      <p:pic>
        <p:nvPicPr>
          <p:cNvPr id="4" name="image85.png"/>
          <p:cNvPicPr/>
          <p:nvPr/>
        </p:nvPicPr>
        <p:blipFill>
          <a:blip r:embed="rId2"/>
          <a:srcRect t="4092" b="45780"/>
          <a:stretch>
            <a:fillRect/>
          </a:stretch>
        </p:blipFill>
        <p:spPr>
          <a:xfrm>
            <a:off x="237393" y="896814"/>
            <a:ext cx="8651630" cy="46335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100;p15"/>
          <p:cNvSpPr txBox="1">
            <a:spLocks/>
          </p:cNvSpPr>
          <p:nvPr/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198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0631" y="2057400"/>
            <a:ext cx="7904284" cy="1846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79133" y="2380795"/>
            <a:ext cx="8818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What </a:t>
            </a:r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are the potential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corporate acquisitions opportunity for Bike </a:t>
            </a:r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MS?</a:t>
            </a: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Google Shape;100;p15"/>
          <p:cNvSpPr txBox="1">
            <a:spLocks/>
          </p:cNvSpPr>
          <p:nvPr/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22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9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"/>
          </a:p>
        </p:txBody>
      </p:sp>
      <p:pic>
        <p:nvPicPr>
          <p:cNvPr id="4" name="image72.png"/>
          <p:cNvPicPr/>
          <p:nvPr/>
        </p:nvPicPr>
        <p:blipFill rotWithShape="1">
          <a:blip r:embed="rId3"/>
          <a:srcRect l="26602" t="22542" r="23557" b="8799"/>
          <a:stretch/>
        </p:blipFill>
        <p:spPr bwMode="auto">
          <a:xfrm>
            <a:off x="492858" y="443791"/>
            <a:ext cx="6060342" cy="514811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 descr="Image result for fedex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138" y="0"/>
            <a:ext cx="1928202" cy="227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dollar general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806" y="1137639"/>
            <a:ext cx="2058865" cy="164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mazo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427" y="2854536"/>
            <a:ext cx="1775622" cy="53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target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582" y="3429589"/>
            <a:ext cx="1139311" cy="132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hevron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44" y="4333341"/>
            <a:ext cx="1598986" cy="15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00;p15"/>
          <p:cNvSpPr txBox="1">
            <a:spLocks/>
          </p:cNvSpPr>
          <p:nvPr/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23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092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2999" y="2288736"/>
            <a:ext cx="8510952" cy="1846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79133" y="2380795"/>
            <a:ext cx="8818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What are the greatest opportunities for digital marketing investments? Where </a:t>
            </a:r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has </a:t>
            </a:r>
            <a:r>
              <a:rPr lang="en-US" sz="3600" dirty="0" err="1" smtClean="0">
                <a:solidFill>
                  <a:schemeClr val="accent5">
                    <a:lumMod val="50000"/>
                  </a:schemeClr>
                </a:solidFill>
              </a:rPr>
              <a:t>BikeMS</a:t>
            </a:r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 seen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the greatest ROI?</a:t>
            </a:r>
          </a:p>
        </p:txBody>
      </p:sp>
      <p:sp>
        <p:nvSpPr>
          <p:cNvPr id="6" name="Google Shape;100;p15"/>
          <p:cNvSpPr txBox="1">
            <a:spLocks/>
          </p:cNvSpPr>
          <p:nvPr/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24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924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5389685" y="452855"/>
            <a:ext cx="2734408" cy="923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"/>
          </a:p>
        </p:txBody>
      </p:sp>
      <p:pic>
        <p:nvPicPr>
          <p:cNvPr id="4" name="image123.png"/>
          <p:cNvPicPr/>
          <p:nvPr/>
        </p:nvPicPr>
        <p:blipFill>
          <a:blip r:embed="rId2"/>
          <a:srcRect l="26442" t="12276" r="2420" b="22250"/>
          <a:stretch>
            <a:fillRect/>
          </a:stretch>
        </p:blipFill>
        <p:spPr>
          <a:xfrm>
            <a:off x="96715" y="202224"/>
            <a:ext cx="5037993" cy="3177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30.png"/>
          <p:cNvPicPr/>
          <p:nvPr/>
        </p:nvPicPr>
        <p:blipFill>
          <a:blip r:embed="rId3"/>
          <a:srcRect l="26762" t="12787" r="35416" b="26598"/>
          <a:stretch>
            <a:fillRect/>
          </a:stretch>
        </p:blipFill>
        <p:spPr>
          <a:xfrm>
            <a:off x="5196254" y="1516676"/>
            <a:ext cx="3842238" cy="4391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3" y="3398774"/>
            <a:ext cx="4080096" cy="2670439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2154115" y="5582583"/>
            <a:ext cx="931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Houston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899835" y="3558421"/>
            <a:ext cx="1186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Minneapolis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3411415" y="4342868"/>
            <a:ext cx="1248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Philadelphia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5389685" y="545051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00000"/>
                </a:solidFill>
              </a:rPr>
              <a:t>Digital marketing trends by market</a:t>
            </a:r>
            <a:endParaRPr lang="en-US" sz="2400" dirty="0">
              <a:solidFill>
                <a:srgbClr val="500000"/>
              </a:solidFill>
            </a:endParaRPr>
          </a:p>
        </p:txBody>
      </p:sp>
      <p:sp>
        <p:nvSpPr>
          <p:cNvPr id="11" name="Google Shape;100;p15"/>
          <p:cNvSpPr txBox="1">
            <a:spLocks/>
          </p:cNvSpPr>
          <p:nvPr/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25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53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802924" y="674500"/>
            <a:ext cx="2813538" cy="923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"/>
          </a:p>
        </p:txBody>
      </p:sp>
      <p:sp>
        <p:nvSpPr>
          <p:cNvPr id="76" name="TextBox 75"/>
          <p:cNvSpPr txBox="1"/>
          <p:nvPr/>
        </p:nvSpPr>
        <p:spPr>
          <a:xfrm>
            <a:off x="5802924" y="766696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00000"/>
                </a:solidFill>
              </a:rPr>
              <a:t>Digital marketing trends by </a:t>
            </a:r>
            <a:r>
              <a:rPr lang="en-US" sz="2400" b="1" dirty="0" smtClean="0">
                <a:solidFill>
                  <a:srgbClr val="500000"/>
                </a:solidFill>
              </a:rPr>
              <a:t>platfor</a:t>
            </a:r>
            <a:r>
              <a:rPr lang="en-US" sz="2400" b="1" dirty="0">
                <a:solidFill>
                  <a:srgbClr val="500000"/>
                </a:solidFill>
              </a:rPr>
              <a:t>m</a:t>
            </a:r>
            <a:endParaRPr lang="en-US" sz="2400" dirty="0">
              <a:solidFill>
                <a:srgbClr val="500000"/>
              </a:solidFill>
            </a:endParaRPr>
          </a:p>
        </p:txBody>
      </p:sp>
      <p:pic>
        <p:nvPicPr>
          <p:cNvPr id="11" name="image131.png"/>
          <p:cNvPicPr/>
          <p:nvPr/>
        </p:nvPicPr>
        <p:blipFill>
          <a:blip r:embed="rId2"/>
          <a:srcRect l="26602" t="17647" r="3685" b="20204"/>
          <a:stretch>
            <a:fillRect/>
          </a:stretch>
        </p:blipFill>
        <p:spPr>
          <a:xfrm>
            <a:off x="871953" y="1807590"/>
            <a:ext cx="6566340" cy="4250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46.png"/>
          <p:cNvPicPr/>
          <p:nvPr/>
        </p:nvPicPr>
        <p:blipFill>
          <a:blip r:embed="rId3"/>
          <a:srcRect l="26121" t="11764" r="26923" b="72634"/>
          <a:stretch>
            <a:fillRect/>
          </a:stretch>
        </p:blipFill>
        <p:spPr>
          <a:xfrm>
            <a:off x="158067" y="667423"/>
            <a:ext cx="5381087" cy="10295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00;p15"/>
          <p:cNvSpPr txBox="1">
            <a:spLocks/>
          </p:cNvSpPr>
          <p:nvPr/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26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934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0631" y="2057400"/>
            <a:ext cx="7904284" cy="1846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790841" y="2733448"/>
            <a:ext cx="761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Recommendations</a:t>
            </a: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Google Shape;100;p15"/>
          <p:cNvSpPr txBox="1">
            <a:spLocks/>
          </p:cNvSpPr>
          <p:nvPr/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89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92" y="2429250"/>
            <a:ext cx="9135207" cy="1254727"/>
          </a:xfrm>
          <a:prstGeom prst="rect">
            <a:avLst/>
          </a:prstGeom>
          <a:solidFill>
            <a:srgbClr val="500000"/>
          </a:solidFill>
          <a:ln>
            <a:solidFill>
              <a:srgbClr val="5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790841" y="2733448"/>
            <a:ext cx="761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</a:rPr>
              <a:t>BikeMS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076" name="Picture 4" descr="https://secure.nationalmssociety.org/images/content/pagebuilder/2019_HOM_Bike_MS_-_Why_Bike_MS_hero_banner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" y="0"/>
            <a:ext cx="9135693" cy="2429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078" name="Picture 6" descr="https://secure.nationalmssociety.org/nmss-framework/assets/bike/banners/event-list-banner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" y="3683977"/>
            <a:ext cx="9135693" cy="2429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Google Shape;100;p15"/>
          <p:cNvSpPr txBox="1">
            <a:spLocks/>
          </p:cNvSpPr>
          <p:nvPr/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986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lang="en"/>
          </a:p>
        </p:txBody>
      </p: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AD0CD807-E65B-4E38-88E9-0F7791F58B29}"/>
              </a:ext>
            </a:extLst>
          </p:cNvPr>
          <p:cNvCxnSpPr>
            <a:cxnSpLocks/>
            <a:stCxn id="479" idx="5"/>
            <a:endCxn id="373" idx="1"/>
          </p:cNvCxnSpPr>
          <p:nvPr/>
        </p:nvCxnSpPr>
        <p:spPr>
          <a:xfrm flipH="1">
            <a:off x="2165427" y="2623319"/>
            <a:ext cx="863328" cy="488721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4EBA1F97-DC5C-4399-94D1-F7593B7C38DF}"/>
              </a:ext>
            </a:extLst>
          </p:cNvPr>
          <p:cNvCxnSpPr>
            <a:cxnSpLocks/>
            <a:stCxn id="479" idx="5"/>
            <a:endCxn id="373" idx="3"/>
          </p:cNvCxnSpPr>
          <p:nvPr/>
        </p:nvCxnSpPr>
        <p:spPr>
          <a:xfrm>
            <a:off x="3028755" y="2623319"/>
            <a:ext cx="965472" cy="488721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sp>
        <p:nvSpPr>
          <p:cNvPr id="372" name="Rectangle 371">
            <a:extLst>
              <a:ext uri="{FF2B5EF4-FFF2-40B4-BE49-F238E27FC236}">
                <a16:creationId xmlns:a16="http://schemas.microsoft.com/office/drawing/2014/main" id="{FCEA893A-A2D4-4253-84C8-50278E825408}"/>
              </a:ext>
            </a:extLst>
          </p:cNvPr>
          <p:cNvSpPr/>
          <p:nvPr/>
        </p:nvSpPr>
        <p:spPr>
          <a:xfrm>
            <a:off x="2256584" y="2988397"/>
            <a:ext cx="1559187" cy="1512418"/>
          </a:xfrm>
          <a:prstGeom prst="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C84A78CB-CBC4-44A1-AC6A-9CFF49BF5DC1}"/>
              </a:ext>
            </a:extLst>
          </p:cNvPr>
          <p:cNvSpPr txBox="1"/>
          <p:nvPr/>
        </p:nvSpPr>
        <p:spPr>
          <a:xfrm>
            <a:off x="2165427" y="2927374"/>
            <a:ext cx="18288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Industry INVOLVEMENT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3CAB5A87-2AF6-4531-BC1C-962369FC0151}"/>
              </a:ext>
            </a:extLst>
          </p:cNvPr>
          <p:cNvSpPr txBox="1"/>
          <p:nvPr/>
        </p:nvSpPr>
        <p:spPr>
          <a:xfrm>
            <a:off x="2165427" y="3376656"/>
            <a:ext cx="1828800" cy="369332"/>
          </a:xfrm>
          <a:prstGeom prst="rect">
            <a:avLst/>
          </a:prstGeom>
          <a:solidFill>
            <a:srgbClr val="500000"/>
          </a:solidFill>
        </p:spPr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2400" b="1" cap="all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Event Size</a:t>
            </a:r>
            <a:endParaRPr kumimoji="0" lang="en-US" sz="1200" b="1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29D3C4DF-B140-4539-BE5C-E2C88FE7B3A7}"/>
              </a:ext>
            </a:extLst>
          </p:cNvPr>
          <p:cNvSpPr txBox="1"/>
          <p:nvPr/>
        </p:nvSpPr>
        <p:spPr>
          <a:xfrm>
            <a:off x="2165427" y="3825939"/>
            <a:ext cx="18288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2400" b="1" cap="all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Competitors</a:t>
            </a:r>
            <a:endParaRPr kumimoji="0" lang="en-US" sz="1800" b="1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B867E340-5882-414D-A5E1-95EEBF0002A4}"/>
              </a:ext>
            </a:extLst>
          </p:cNvPr>
          <p:cNvSpPr txBox="1"/>
          <p:nvPr/>
        </p:nvSpPr>
        <p:spPr>
          <a:xfrm>
            <a:off x="2165427" y="4275220"/>
            <a:ext cx="1828800" cy="369332"/>
          </a:xfrm>
          <a:prstGeom prst="rect">
            <a:avLst/>
          </a:prstGeom>
          <a:solidFill>
            <a:srgbClr val="500000"/>
          </a:solidFill>
        </p:spPr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2400" b="1" cap="all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media</a:t>
            </a:r>
            <a:endParaRPr kumimoji="0" lang="en-US" sz="1200" b="1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Rectangle 21">
            <a:extLst>
              <a:ext uri="{FF2B5EF4-FFF2-40B4-BE49-F238E27FC236}">
                <a16:creationId xmlns:a16="http://schemas.microsoft.com/office/drawing/2014/main" id="{C841AB0F-D37F-4FEC-BC90-17BB5856C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805" y="2110211"/>
            <a:ext cx="37386" cy="2810537"/>
          </a:xfrm>
          <a:prstGeom prst="rect">
            <a:avLst/>
          </a:pr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" name="Rectangle 22">
            <a:extLst>
              <a:ext uri="{FF2B5EF4-FFF2-40B4-BE49-F238E27FC236}">
                <a16:creationId xmlns:a16="http://schemas.microsoft.com/office/drawing/2014/main" id="{2E7E671C-3F74-4EA8-AAD4-9513BFA17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223" y="2110211"/>
            <a:ext cx="37386" cy="2810537"/>
          </a:xfrm>
          <a:prstGeom prst="rect">
            <a:avLst/>
          </a:prstGeom>
          <a:solidFill>
            <a:srgbClr val="520725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Rectangle 23">
            <a:extLst>
              <a:ext uri="{FF2B5EF4-FFF2-40B4-BE49-F238E27FC236}">
                <a16:creationId xmlns:a16="http://schemas.microsoft.com/office/drawing/2014/main" id="{845201F0-3BDC-4028-ABF6-0BFDD799E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97" y="2164090"/>
            <a:ext cx="214419" cy="37386"/>
          </a:xfrm>
          <a:prstGeom prst="rect">
            <a:avLst/>
          </a:pr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0" name="Freeform 24">
            <a:extLst>
              <a:ext uri="{FF2B5EF4-FFF2-40B4-BE49-F238E27FC236}">
                <a16:creationId xmlns:a16="http://schemas.microsoft.com/office/drawing/2014/main" id="{CDCBAD36-069C-4C29-A445-69B7E67CE874}"/>
              </a:ext>
            </a:extLst>
          </p:cNvPr>
          <p:cNvSpPr>
            <a:spLocks/>
          </p:cNvSpPr>
          <p:nvPr/>
        </p:nvSpPr>
        <p:spPr bwMode="auto">
          <a:xfrm>
            <a:off x="1034303" y="2169589"/>
            <a:ext cx="243008" cy="243008"/>
          </a:xfrm>
          <a:custGeom>
            <a:avLst/>
            <a:gdLst>
              <a:gd name="T0" fmla="*/ 610 w 684"/>
              <a:gd name="T1" fmla="*/ 684 h 684"/>
              <a:gd name="T2" fmla="*/ 0 w 684"/>
              <a:gd name="T3" fmla="*/ 74 h 684"/>
              <a:gd name="T4" fmla="*/ 74 w 684"/>
              <a:gd name="T5" fmla="*/ 0 h 684"/>
              <a:gd name="T6" fmla="*/ 684 w 684"/>
              <a:gd name="T7" fmla="*/ 610 h 684"/>
              <a:gd name="T8" fmla="*/ 610 w 684"/>
              <a:gd name="T9" fmla="*/ 684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4" h="684">
                <a:moveTo>
                  <a:pt x="610" y="684"/>
                </a:moveTo>
                <a:lnTo>
                  <a:pt x="0" y="74"/>
                </a:lnTo>
                <a:lnTo>
                  <a:pt x="74" y="0"/>
                </a:lnTo>
                <a:lnTo>
                  <a:pt x="684" y="610"/>
                </a:lnTo>
                <a:lnTo>
                  <a:pt x="610" y="684"/>
                </a:lnTo>
                <a:close/>
              </a:path>
            </a:pathLst>
          </a:custGeom>
          <a:solidFill>
            <a:srgbClr val="520725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" name="Rectangle 25">
            <a:extLst>
              <a:ext uri="{FF2B5EF4-FFF2-40B4-BE49-F238E27FC236}">
                <a16:creationId xmlns:a16="http://schemas.microsoft.com/office/drawing/2014/main" id="{DB277CD5-8EB5-48B5-9EFA-823166BDE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97" y="2364214"/>
            <a:ext cx="214419" cy="37386"/>
          </a:xfrm>
          <a:prstGeom prst="rect">
            <a:avLst/>
          </a:pr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" name="Freeform 26">
            <a:extLst>
              <a:ext uri="{FF2B5EF4-FFF2-40B4-BE49-F238E27FC236}">
                <a16:creationId xmlns:a16="http://schemas.microsoft.com/office/drawing/2014/main" id="{0B4B2752-CCB1-46D6-B551-C7659C5323D0}"/>
              </a:ext>
            </a:extLst>
          </p:cNvPr>
          <p:cNvSpPr>
            <a:spLocks/>
          </p:cNvSpPr>
          <p:nvPr/>
        </p:nvSpPr>
        <p:spPr bwMode="auto">
          <a:xfrm>
            <a:off x="1034303" y="2369712"/>
            <a:ext cx="243008" cy="244108"/>
          </a:xfrm>
          <a:custGeom>
            <a:avLst/>
            <a:gdLst>
              <a:gd name="T0" fmla="*/ 610 w 684"/>
              <a:gd name="T1" fmla="*/ 685 h 685"/>
              <a:gd name="T2" fmla="*/ 0 w 684"/>
              <a:gd name="T3" fmla="*/ 74 h 685"/>
              <a:gd name="T4" fmla="*/ 74 w 684"/>
              <a:gd name="T5" fmla="*/ 0 h 685"/>
              <a:gd name="T6" fmla="*/ 684 w 684"/>
              <a:gd name="T7" fmla="*/ 610 h 685"/>
              <a:gd name="T8" fmla="*/ 610 w 684"/>
              <a:gd name="T9" fmla="*/ 685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4" h="685">
                <a:moveTo>
                  <a:pt x="610" y="685"/>
                </a:moveTo>
                <a:lnTo>
                  <a:pt x="0" y="74"/>
                </a:lnTo>
                <a:lnTo>
                  <a:pt x="74" y="0"/>
                </a:lnTo>
                <a:lnTo>
                  <a:pt x="684" y="610"/>
                </a:lnTo>
                <a:lnTo>
                  <a:pt x="610" y="685"/>
                </a:lnTo>
                <a:close/>
              </a:path>
            </a:pathLst>
          </a:cu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3" name="Rectangle 27">
            <a:extLst>
              <a:ext uri="{FF2B5EF4-FFF2-40B4-BE49-F238E27FC236}">
                <a16:creationId xmlns:a16="http://schemas.microsoft.com/office/drawing/2014/main" id="{BE7F44DC-F1AE-47C3-9F3D-F893D7314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97" y="2564339"/>
            <a:ext cx="214419" cy="37386"/>
          </a:xfrm>
          <a:prstGeom prst="rect">
            <a:avLst/>
          </a:pr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4" name="Freeform 28">
            <a:extLst>
              <a:ext uri="{FF2B5EF4-FFF2-40B4-BE49-F238E27FC236}">
                <a16:creationId xmlns:a16="http://schemas.microsoft.com/office/drawing/2014/main" id="{72AD6557-8088-42F2-93F0-6565CE99DF0D}"/>
              </a:ext>
            </a:extLst>
          </p:cNvPr>
          <p:cNvSpPr>
            <a:spLocks/>
          </p:cNvSpPr>
          <p:nvPr/>
        </p:nvSpPr>
        <p:spPr bwMode="auto">
          <a:xfrm>
            <a:off x="1034303" y="2569837"/>
            <a:ext cx="243008" cy="243008"/>
          </a:xfrm>
          <a:custGeom>
            <a:avLst/>
            <a:gdLst>
              <a:gd name="T0" fmla="*/ 610 w 684"/>
              <a:gd name="T1" fmla="*/ 684 h 684"/>
              <a:gd name="T2" fmla="*/ 0 w 684"/>
              <a:gd name="T3" fmla="*/ 74 h 684"/>
              <a:gd name="T4" fmla="*/ 74 w 684"/>
              <a:gd name="T5" fmla="*/ 0 h 684"/>
              <a:gd name="T6" fmla="*/ 684 w 684"/>
              <a:gd name="T7" fmla="*/ 610 h 684"/>
              <a:gd name="T8" fmla="*/ 610 w 684"/>
              <a:gd name="T9" fmla="*/ 684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4" h="684">
                <a:moveTo>
                  <a:pt x="610" y="684"/>
                </a:moveTo>
                <a:lnTo>
                  <a:pt x="0" y="74"/>
                </a:lnTo>
                <a:lnTo>
                  <a:pt x="74" y="0"/>
                </a:lnTo>
                <a:lnTo>
                  <a:pt x="684" y="610"/>
                </a:lnTo>
                <a:lnTo>
                  <a:pt x="610" y="684"/>
                </a:lnTo>
                <a:close/>
              </a:path>
            </a:pathLst>
          </a:cu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5" name="Rectangle 29">
            <a:extLst>
              <a:ext uri="{FF2B5EF4-FFF2-40B4-BE49-F238E27FC236}">
                <a16:creationId xmlns:a16="http://schemas.microsoft.com/office/drawing/2014/main" id="{128324BE-4066-4F16-82D8-4F400B010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97" y="2764463"/>
            <a:ext cx="214419" cy="37386"/>
          </a:xfrm>
          <a:prstGeom prst="rect">
            <a:avLst/>
          </a:pr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6" name="Freeform 30">
            <a:extLst>
              <a:ext uri="{FF2B5EF4-FFF2-40B4-BE49-F238E27FC236}">
                <a16:creationId xmlns:a16="http://schemas.microsoft.com/office/drawing/2014/main" id="{EC29F1B6-3B89-4329-9361-AD5AB68CE95B}"/>
              </a:ext>
            </a:extLst>
          </p:cNvPr>
          <p:cNvSpPr>
            <a:spLocks/>
          </p:cNvSpPr>
          <p:nvPr/>
        </p:nvSpPr>
        <p:spPr bwMode="auto">
          <a:xfrm>
            <a:off x="1034303" y="2769961"/>
            <a:ext cx="243008" cy="244108"/>
          </a:xfrm>
          <a:custGeom>
            <a:avLst/>
            <a:gdLst>
              <a:gd name="T0" fmla="*/ 610 w 684"/>
              <a:gd name="T1" fmla="*/ 685 h 685"/>
              <a:gd name="T2" fmla="*/ 0 w 684"/>
              <a:gd name="T3" fmla="*/ 75 h 685"/>
              <a:gd name="T4" fmla="*/ 74 w 684"/>
              <a:gd name="T5" fmla="*/ 0 h 685"/>
              <a:gd name="T6" fmla="*/ 684 w 684"/>
              <a:gd name="T7" fmla="*/ 611 h 685"/>
              <a:gd name="T8" fmla="*/ 610 w 684"/>
              <a:gd name="T9" fmla="*/ 685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4" h="685">
                <a:moveTo>
                  <a:pt x="610" y="685"/>
                </a:moveTo>
                <a:lnTo>
                  <a:pt x="0" y="75"/>
                </a:lnTo>
                <a:lnTo>
                  <a:pt x="74" y="0"/>
                </a:lnTo>
                <a:lnTo>
                  <a:pt x="684" y="611"/>
                </a:lnTo>
                <a:lnTo>
                  <a:pt x="610" y="685"/>
                </a:lnTo>
                <a:close/>
              </a:path>
            </a:pathLst>
          </a:cu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7" name="Rectangle 31">
            <a:extLst>
              <a:ext uri="{FF2B5EF4-FFF2-40B4-BE49-F238E27FC236}">
                <a16:creationId xmlns:a16="http://schemas.microsoft.com/office/drawing/2014/main" id="{46673728-3F8A-4C42-99EA-48D81B7EF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97" y="2965687"/>
            <a:ext cx="214419" cy="37386"/>
          </a:xfrm>
          <a:prstGeom prst="rect">
            <a:avLst/>
          </a:pr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8" name="Freeform 32">
            <a:extLst>
              <a:ext uri="{FF2B5EF4-FFF2-40B4-BE49-F238E27FC236}">
                <a16:creationId xmlns:a16="http://schemas.microsoft.com/office/drawing/2014/main" id="{BD62EC77-9D35-4903-8F38-84443743F469}"/>
              </a:ext>
            </a:extLst>
          </p:cNvPr>
          <p:cNvSpPr>
            <a:spLocks/>
          </p:cNvSpPr>
          <p:nvPr/>
        </p:nvSpPr>
        <p:spPr bwMode="auto">
          <a:xfrm>
            <a:off x="1034303" y="2971185"/>
            <a:ext cx="243008" cy="243008"/>
          </a:xfrm>
          <a:custGeom>
            <a:avLst/>
            <a:gdLst>
              <a:gd name="T0" fmla="*/ 610 w 684"/>
              <a:gd name="T1" fmla="*/ 685 h 685"/>
              <a:gd name="T2" fmla="*/ 0 w 684"/>
              <a:gd name="T3" fmla="*/ 74 h 685"/>
              <a:gd name="T4" fmla="*/ 74 w 684"/>
              <a:gd name="T5" fmla="*/ 0 h 685"/>
              <a:gd name="T6" fmla="*/ 684 w 684"/>
              <a:gd name="T7" fmla="*/ 610 h 685"/>
              <a:gd name="T8" fmla="*/ 610 w 684"/>
              <a:gd name="T9" fmla="*/ 685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4" h="685">
                <a:moveTo>
                  <a:pt x="610" y="685"/>
                </a:moveTo>
                <a:lnTo>
                  <a:pt x="0" y="74"/>
                </a:lnTo>
                <a:lnTo>
                  <a:pt x="74" y="0"/>
                </a:lnTo>
                <a:lnTo>
                  <a:pt x="684" y="610"/>
                </a:lnTo>
                <a:lnTo>
                  <a:pt x="610" y="685"/>
                </a:lnTo>
                <a:close/>
              </a:path>
            </a:pathLst>
          </a:cu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9" name="Rectangle 33">
            <a:extLst>
              <a:ext uri="{FF2B5EF4-FFF2-40B4-BE49-F238E27FC236}">
                <a16:creationId xmlns:a16="http://schemas.microsoft.com/office/drawing/2014/main" id="{85499616-FAD3-4BDA-8B0B-133525058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97" y="3165812"/>
            <a:ext cx="214419" cy="37386"/>
          </a:xfrm>
          <a:prstGeom prst="rect">
            <a:avLst/>
          </a:pr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0" name="Freeform 34">
            <a:extLst>
              <a:ext uri="{FF2B5EF4-FFF2-40B4-BE49-F238E27FC236}">
                <a16:creationId xmlns:a16="http://schemas.microsoft.com/office/drawing/2014/main" id="{7BD20CA0-1DD4-45DE-8B3D-E284FEA2232B}"/>
              </a:ext>
            </a:extLst>
          </p:cNvPr>
          <p:cNvSpPr>
            <a:spLocks/>
          </p:cNvSpPr>
          <p:nvPr/>
        </p:nvSpPr>
        <p:spPr bwMode="auto">
          <a:xfrm>
            <a:off x="1034303" y="3171310"/>
            <a:ext cx="243008" cy="243008"/>
          </a:xfrm>
          <a:custGeom>
            <a:avLst/>
            <a:gdLst>
              <a:gd name="T0" fmla="*/ 610 w 684"/>
              <a:gd name="T1" fmla="*/ 684 h 684"/>
              <a:gd name="T2" fmla="*/ 0 w 684"/>
              <a:gd name="T3" fmla="*/ 74 h 684"/>
              <a:gd name="T4" fmla="*/ 74 w 684"/>
              <a:gd name="T5" fmla="*/ 0 h 684"/>
              <a:gd name="T6" fmla="*/ 684 w 684"/>
              <a:gd name="T7" fmla="*/ 610 h 684"/>
              <a:gd name="T8" fmla="*/ 610 w 684"/>
              <a:gd name="T9" fmla="*/ 684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4" h="684">
                <a:moveTo>
                  <a:pt x="610" y="684"/>
                </a:moveTo>
                <a:lnTo>
                  <a:pt x="0" y="74"/>
                </a:lnTo>
                <a:lnTo>
                  <a:pt x="74" y="0"/>
                </a:lnTo>
                <a:lnTo>
                  <a:pt x="684" y="610"/>
                </a:lnTo>
                <a:lnTo>
                  <a:pt x="610" y="684"/>
                </a:lnTo>
                <a:close/>
              </a:path>
            </a:pathLst>
          </a:cu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1" name="Rectangle 35">
            <a:extLst>
              <a:ext uri="{FF2B5EF4-FFF2-40B4-BE49-F238E27FC236}">
                <a16:creationId xmlns:a16="http://schemas.microsoft.com/office/drawing/2014/main" id="{58E31397-243A-4D86-992D-51D757A2A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97" y="3365936"/>
            <a:ext cx="214419" cy="37386"/>
          </a:xfrm>
          <a:prstGeom prst="rect">
            <a:avLst/>
          </a:pr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2" name="Freeform 36">
            <a:extLst>
              <a:ext uri="{FF2B5EF4-FFF2-40B4-BE49-F238E27FC236}">
                <a16:creationId xmlns:a16="http://schemas.microsoft.com/office/drawing/2014/main" id="{1922EB47-493D-478B-BE9B-9807AB9604B0}"/>
              </a:ext>
            </a:extLst>
          </p:cNvPr>
          <p:cNvSpPr>
            <a:spLocks/>
          </p:cNvSpPr>
          <p:nvPr/>
        </p:nvSpPr>
        <p:spPr bwMode="auto">
          <a:xfrm>
            <a:off x="1034303" y="3371434"/>
            <a:ext cx="243008" cy="243008"/>
          </a:xfrm>
          <a:custGeom>
            <a:avLst/>
            <a:gdLst>
              <a:gd name="T0" fmla="*/ 610 w 684"/>
              <a:gd name="T1" fmla="*/ 685 h 685"/>
              <a:gd name="T2" fmla="*/ 0 w 684"/>
              <a:gd name="T3" fmla="*/ 75 h 685"/>
              <a:gd name="T4" fmla="*/ 74 w 684"/>
              <a:gd name="T5" fmla="*/ 0 h 685"/>
              <a:gd name="T6" fmla="*/ 684 w 684"/>
              <a:gd name="T7" fmla="*/ 611 h 685"/>
              <a:gd name="T8" fmla="*/ 610 w 684"/>
              <a:gd name="T9" fmla="*/ 685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4" h="685">
                <a:moveTo>
                  <a:pt x="610" y="685"/>
                </a:moveTo>
                <a:lnTo>
                  <a:pt x="0" y="75"/>
                </a:lnTo>
                <a:lnTo>
                  <a:pt x="74" y="0"/>
                </a:lnTo>
                <a:lnTo>
                  <a:pt x="684" y="611"/>
                </a:lnTo>
                <a:lnTo>
                  <a:pt x="610" y="685"/>
                </a:lnTo>
                <a:close/>
              </a:path>
            </a:pathLst>
          </a:cu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3" name="Rectangle 37">
            <a:extLst>
              <a:ext uri="{FF2B5EF4-FFF2-40B4-BE49-F238E27FC236}">
                <a16:creationId xmlns:a16="http://schemas.microsoft.com/office/drawing/2014/main" id="{4433365F-E8E4-4812-8D38-708AF61F5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97" y="3566060"/>
            <a:ext cx="214419" cy="37386"/>
          </a:xfrm>
          <a:prstGeom prst="rect">
            <a:avLst/>
          </a:pr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4" name="Freeform 38">
            <a:extLst>
              <a:ext uri="{FF2B5EF4-FFF2-40B4-BE49-F238E27FC236}">
                <a16:creationId xmlns:a16="http://schemas.microsoft.com/office/drawing/2014/main" id="{316099BB-3F48-4BE8-A6F7-D66BCF4E42DB}"/>
              </a:ext>
            </a:extLst>
          </p:cNvPr>
          <p:cNvSpPr>
            <a:spLocks/>
          </p:cNvSpPr>
          <p:nvPr/>
        </p:nvSpPr>
        <p:spPr bwMode="auto">
          <a:xfrm>
            <a:off x="1034303" y="3571558"/>
            <a:ext cx="243008" cy="243008"/>
          </a:xfrm>
          <a:custGeom>
            <a:avLst/>
            <a:gdLst>
              <a:gd name="T0" fmla="*/ 610 w 684"/>
              <a:gd name="T1" fmla="*/ 684 h 684"/>
              <a:gd name="T2" fmla="*/ 0 w 684"/>
              <a:gd name="T3" fmla="*/ 74 h 684"/>
              <a:gd name="T4" fmla="*/ 74 w 684"/>
              <a:gd name="T5" fmla="*/ 0 h 684"/>
              <a:gd name="T6" fmla="*/ 684 w 684"/>
              <a:gd name="T7" fmla="*/ 610 h 684"/>
              <a:gd name="T8" fmla="*/ 610 w 684"/>
              <a:gd name="T9" fmla="*/ 684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4" h="684">
                <a:moveTo>
                  <a:pt x="610" y="684"/>
                </a:moveTo>
                <a:lnTo>
                  <a:pt x="0" y="74"/>
                </a:lnTo>
                <a:lnTo>
                  <a:pt x="74" y="0"/>
                </a:lnTo>
                <a:lnTo>
                  <a:pt x="684" y="610"/>
                </a:lnTo>
                <a:lnTo>
                  <a:pt x="610" y="684"/>
                </a:lnTo>
                <a:close/>
              </a:path>
            </a:pathLst>
          </a:cu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5" name="Rectangle 39">
            <a:extLst>
              <a:ext uri="{FF2B5EF4-FFF2-40B4-BE49-F238E27FC236}">
                <a16:creationId xmlns:a16="http://schemas.microsoft.com/office/drawing/2014/main" id="{0CDC1CC6-1274-4C58-BCC1-8C610F44C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97" y="3766184"/>
            <a:ext cx="214419" cy="37386"/>
          </a:xfrm>
          <a:prstGeom prst="rect">
            <a:avLst/>
          </a:pr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6" name="Freeform 40">
            <a:extLst>
              <a:ext uri="{FF2B5EF4-FFF2-40B4-BE49-F238E27FC236}">
                <a16:creationId xmlns:a16="http://schemas.microsoft.com/office/drawing/2014/main" id="{8675D709-C603-4FC5-8DEB-4E7E178A14DB}"/>
              </a:ext>
            </a:extLst>
          </p:cNvPr>
          <p:cNvSpPr>
            <a:spLocks/>
          </p:cNvSpPr>
          <p:nvPr/>
        </p:nvSpPr>
        <p:spPr bwMode="auto">
          <a:xfrm>
            <a:off x="1034303" y="3771682"/>
            <a:ext cx="243008" cy="243008"/>
          </a:xfrm>
          <a:custGeom>
            <a:avLst/>
            <a:gdLst>
              <a:gd name="T0" fmla="*/ 610 w 684"/>
              <a:gd name="T1" fmla="*/ 684 h 684"/>
              <a:gd name="T2" fmla="*/ 0 w 684"/>
              <a:gd name="T3" fmla="*/ 74 h 684"/>
              <a:gd name="T4" fmla="*/ 74 w 684"/>
              <a:gd name="T5" fmla="*/ 0 h 684"/>
              <a:gd name="T6" fmla="*/ 684 w 684"/>
              <a:gd name="T7" fmla="*/ 610 h 684"/>
              <a:gd name="T8" fmla="*/ 610 w 684"/>
              <a:gd name="T9" fmla="*/ 684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4" h="684">
                <a:moveTo>
                  <a:pt x="610" y="684"/>
                </a:moveTo>
                <a:lnTo>
                  <a:pt x="0" y="74"/>
                </a:lnTo>
                <a:lnTo>
                  <a:pt x="74" y="0"/>
                </a:lnTo>
                <a:lnTo>
                  <a:pt x="684" y="610"/>
                </a:lnTo>
                <a:lnTo>
                  <a:pt x="610" y="684"/>
                </a:lnTo>
                <a:close/>
              </a:path>
            </a:pathLst>
          </a:cu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7" name="Rectangle 41">
            <a:extLst>
              <a:ext uri="{FF2B5EF4-FFF2-40B4-BE49-F238E27FC236}">
                <a16:creationId xmlns:a16="http://schemas.microsoft.com/office/drawing/2014/main" id="{7C5DEFB3-1336-409B-9A98-05A242458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97" y="3966308"/>
            <a:ext cx="214419" cy="37386"/>
          </a:xfrm>
          <a:prstGeom prst="rect">
            <a:avLst/>
          </a:pr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8" name="Freeform 42">
            <a:extLst>
              <a:ext uri="{FF2B5EF4-FFF2-40B4-BE49-F238E27FC236}">
                <a16:creationId xmlns:a16="http://schemas.microsoft.com/office/drawing/2014/main" id="{326B5A37-A16D-4EB2-B810-1F4277DC75B3}"/>
              </a:ext>
            </a:extLst>
          </p:cNvPr>
          <p:cNvSpPr>
            <a:spLocks/>
          </p:cNvSpPr>
          <p:nvPr/>
        </p:nvSpPr>
        <p:spPr bwMode="auto">
          <a:xfrm>
            <a:off x="1034303" y="3971806"/>
            <a:ext cx="243008" cy="243008"/>
          </a:xfrm>
          <a:custGeom>
            <a:avLst/>
            <a:gdLst>
              <a:gd name="T0" fmla="*/ 610 w 684"/>
              <a:gd name="T1" fmla="*/ 685 h 685"/>
              <a:gd name="T2" fmla="*/ 0 w 684"/>
              <a:gd name="T3" fmla="*/ 74 h 685"/>
              <a:gd name="T4" fmla="*/ 74 w 684"/>
              <a:gd name="T5" fmla="*/ 0 h 685"/>
              <a:gd name="T6" fmla="*/ 684 w 684"/>
              <a:gd name="T7" fmla="*/ 611 h 685"/>
              <a:gd name="T8" fmla="*/ 610 w 684"/>
              <a:gd name="T9" fmla="*/ 685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4" h="685">
                <a:moveTo>
                  <a:pt x="610" y="685"/>
                </a:moveTo>
                <a:lnTo>
                  <a:pt x="0" y="74"/>
                </a:lnTo>
                <a:lnTo>
                  <a:pt x="74" y="0"/>
                </a:lnTo>
                <a:lnTo>
                  <a:pt x="684" y="611"/>
                </a:lnTo>
                <a:lnTo>
                  <a:pt x="610" y="685"/>
                </a:lnTo>
                <a:close/>
              </a:path>
            </a:pathLst>
          </a:cu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9" name="Rectangle 43">
            <a:extLst>
              <a:ext uri="{FF2B5EF4-FFF2-40B4-BE49-F238E27FC236}">
                <a16:creationId xmlns:a16="http://schemas.microsoft.com/office/drawing/2014/main" id="{0ED84416-BBF6-4DE7-90F2-8B27CAE62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97" y="4167532"/>
            <a:ext cx="214419" cy="36287"/>
          </a:xfrm>
          <a:prstGeom prst="rect">
            <a:avLst/>
          </a:pr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0" name="Freeform 44">
            <a:extLst>
              <a:ext uri="{FF2B5EF4-FFF2-40B4-BE49-F238E27FC236}">
                <a16:creationId xmlns:a16="http://schemas.microsoft.com/office/drawing/2014/main" id="{E1792156-EC96-463A-A490-80AE4EB22138}"/>
              </a:ext>
            </a:extLst>
          </p:cNvPr>
          <p:cNvSpPr>
            <a:spLocks/>
          </p:cNvSpPr>
          <p:nvPr/>
        </p:nvSpPr>
        <p:spPr bwMode="auto">
          <a:xfrm>
            <a:off x="1034303" y="4171931"/>
            <a:ext cx="243008" cy="243008"/>
          </a:xfrm>
          <a:custGeom>
            <a:avLst/>
            <a:gdLst>
              <a:gd name="T0" fmla="*/ 610 w 684"/>
              <a:gd name="T1" fmla="*/ 684 h 684"/>
              <a:gd name="T2" fmla="*/ 0 w 684"/>
              <a:gd name="T3" fmla="*/ 74 h 684"/>
              <a:gd name="T4" fmla="*/ 74 w 684"/>
              <a:gd name="T5" fmla="*/ 0 h 684"/>
              <a:gd name="T6" fmla="*/ 684 w 684"/>
              <a:gd name="T7" fmla="*/ 610 h 684"/>
              <a:gd name="T8" fmla="*/ 610 w 684"/>
              <a:gd name="T9" fmla="*/ 684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4" h="684">
                <a:moveTo>
                  <a:pt x="610" y="684"/>
                </a:moveTo>
                <a:lnTo>
                  <a:pt x="0" y="74"/>
                </a:lnTo>
                <a:lnTo>
                  <a:pt x="74" y="0"/>
                </a:lnTo>
                <a:lnTo>
                  <a:pt x="684" y="610"/>
                </a:lnTo>
                <a:lnTo>
                  <a:pt x="610" y="684"/>
                </a:lnTo>
                <a:close/>
              </a:path>
            </a:pathLst>
          </a:cu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1" name="Rectangle 45">
            <a:extLst>
              <a:ext uri="{FF2B5EF4-FFF2-40B4-BE49-F238E27FC236}">
                <a16:creationId xmlns:a16="http://schemas.microsoft.com/office/drawing/2014/main" id="{1E912AD1-E4AA-40A4-A4EA-9913A5FB8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97" y="4366557"/>
            <a:ext cx="214419" cy="37386"/>
          </a:xfrm>
          <a:prstGeom prst="rect">
            <a:avLst/>
          </a:pr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2" name="Freeform 46">
            <a:extLst>
              <a:ext uri="{FF2B5EF4-FFF2-40B4-BE49-F238E27FC236}">
                <a16:creationId xmlns:a16="http://schemas.microsoft.com/office/drawing/2014/main" id="{E15C0B9C-81A7-41FF-8014-23D01523C199}"/>
              </a:ext>
            </a:extLst>
          </p:cNvPr>
          <p:cNvSpPr>
            <a:spLocks/>
          </p:cNvSpPr>
          <p:nvPr/>
        </p:nvSpPr>
        <p:spPr bwMode="auto">
          <a:xfrm>
            <a:off x="1034303" y="4373155"/>
            <a:ext cx="243008" cy="243008"/>
          </a:xfrm>
          <a:custGeom>
            <a:avLst/>
            <a:gdLst>
              <a:gd name="T0" fmla="*/ 610 w 684"/>
              <a:gd name="T1" fmla="*/ 684 h 684"/>
              <a:gd name="T2" fmla="*/ 0 w 684"/>
              <a:gd name="T3" fmla="*/ 74 h 684"/>
              <a:gd name="T4" fmla="*/ 74 w 684"/>
              <a:gd name="T5" fmla="*/ 0 h 684"/>
              <a:gd name="T6" fmla="*/ 684 w 684"/>
              <a:gd name="T7" fmla="*/ 610 h 684"/>
              <a:gd name="T8" fmla="*/ 610 w 684"/>
              <a:gd name="T9" fmla="*/ 684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4" h="684">
                <a:moveTo>
                  <a:pt x="610" y="684"/>
                </a:moveTo>
                <a:lnTo>
                  <a:pt x="0" y="74"/>
                </a:lnTo>
                <a:lnTo>
                  <a:pt x="74" y="0"/>
                </a:lnTo>
                <a:lnTo>
                  <a:pt x="684" y="610"/>
                </a:lnTo>
                <a:lnTo>
                  <a:pt x="610" y="684"/>
                </a:lnTo>
                <a:close/>
              </a:path>
            </a:pathLst>
          </a:cu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3" name="Rectangle 47">
            <a:extLst>
              <a:ext uri="{FF2B5EF4-FFF2-40B4-BE49-F238E27FC236}">
                <a16:creationId xmlns:a16="http://schemas.microsoft.com/office/drawing/2014/main" id="{CFAA8A06-E51A-4960-A733-5E5027C8D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97" y="4567781"/>
            <a:ext cx="214419" cy="37386"/>
          </a:xfrm>
          <a:prstGeom prst="rect">
            <a:avLst/>
          </a:pr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4" name="Freeform 48">
            <a:extLst>
              <a:ext uri="{FF2B5EF4-FFF2-40B4-BE49-F238E27FC236}">
                <a16:creationId xmlns:a16="http://schemas.microsoft.com/office/drawing/2014/main" id="{883E1847-B98C-4F53-B7C1-C6EC08C00E8A}"/>
              </a:ext>
            </a:extLst>
          </p:cNvPr>
          <p:cNvSpPr>
            <a:spLocks/>
          </p:cNvSpPr>
          <p:nvPr/>
        </p:nvSpPr>
        <p:spPr bwMode="auto">
          <a:xfrm>
            <a:off x="1034303" y="4573279"/>
            <a:ext cx="243008" cy="243008"/>
          </a:xfrm>
          <a:custGeom>
            <a:avLst/>
            <a:gdLst>
              <a:gd name="T0" fmla="*/ 610 w 684"/>
              <a:gd name="T1" fmla="*/ 685 h 685"/>
              <a:gd name="T2" fmla="*/ 0 w 684"/>
              <a:gd name="T3" fmla="*/ 74 h 685"/>
              <a:gd name="T4" fmla="*/ 74 w 684"/>
              <a:gd name="T5" fmla="*/ 0 h 685"/>
              <a:gd name="T6" fmla="*/ 684 w 684"/>
              <a:gd name="T7" fmla="*/ 610 h 685"/>
              <a:gd name="T8" fmla="*/ 610 w 684"/>
              <a:gd name="T9" fmla="*/ 685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4" h="685">
                <a:moveTo>
                  <a:pt x="610" y="685"/>
                </a:moveTo>
                <a:lnTo>
                  <a:pt x="0" y="74"/>
                </a:lnTo>
                <a:lnTo>
                  <a:pt x="74" y="0"/>
                </a:lnTo>
                <a:lnTo>
                  <a:pt x="684" y="610"/>
                </a:lnTo>
                <a:lnTo>
                  <a:pt x="610" y="685"/>
                </a:lnTo>
                <a:close/>
              </a:path>
            </a:pathLst>
          </a:custGeom>
          <a:solidFill>
            <a:srgbClr val="520725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5" name="Rectangle 49">
            <a:extLst>
              <a:ext uri="{FF2B5EF4-FFF2-40B4-BE49-F238E27FC236}">
                <a16:creationId xmlns:a16="http://schemas.microsoft.com/office/drawing/2014/main" id="{9402607A-F7FA-4352-9FC0-DC081F8B0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51" y="4947137"/>
            <a:ext cx="499211" cy="8906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6" name="Freeform 50">
            <a:extLst>
              <a:ext uri="{FF2B5EF4-FFF2-40B4-BE49-F238E27FC236}">
                <a16:creationId xmlns:a16="http://schemas.microsoft.com/office/drawing/2014/main" id="{FDCD081D-9469-4772-9757-A16A4B22AC5A}"/>
              </a:ext>
            </a:extLst>
          </p:cNvPr>
          <p:cNvSpPr>
            <a:spLocks/>
          </p:cNvSpPr>
          <p:nvPr/>
        </p:nvSpPr>
        <p:spPr bwMode="auto">
          <a:xfrm>
            <a:off x="906751" y="4904254"/>
            <a:ext cx="499211" cy="42884"/>
          </a:xfrm>
          <a:custGeom>
            <a:avLst/>
            <a:gdLst>
              <a:gd name="T0" fmla="*/ 1229 w 1404"/>
              <a:gd name="T1" fmla="*/ 0 h 122"/>
              <a:gd name="T2" fmla="*/ 702 w 1404"/>
              <a:gd name="T3" fmla="*/ 0 h 122"/>
              <a:gd name="T4" fmla="*/ 175 w 1404"/>
              <a:gd name="T5" fmla="*/ 0 h 122"/>
              <a:gd name="T6" fmla="*/ 0 w 1404"/>
              <a:gd name="T7" fmla="*/ 122 h 122"/>
              <a:gd name="T8" fmla="*/ 702 w 1404"/>
              <a:gd name="T9" fmla="*/ 122 h 122"/>
              <a:gd name="T10" fmla="*/ 1404 w 1404"/>
              <a:gd name="T11" fmla="*/ 122 h 122"/>
              <a:gd name="T12" fmla="*/ 1229 w 1404"/>
              <a:gd name="T13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4" h="122">
                <a:moveTo>
                  <a:pt x="1229" y="0"/>
                </a:moveTo>
                <a:lnTo>
                  <a:pt x="702" y="0"/>
                </a:lnTo>
                <a:lnTo>
                  <a:pt x="175" y="0"/>
                </a:lnTo>
                <a:lnTo>
                  <a:pt x="0" y="122"/>
                </a:lnTo>
                <a:lnTo>
                  <a:pt x="702" y="122"/>
                </a:lnTo>
                <a:lnTo>
                  <a:pt x="1404" y="122"/>
                </a:lnTo>
                <a:lnTo>
                  <a:pt x="1229" y="0"/>
                </a:lnTo>
                <a:close/>
              </a:path>
            </a:pathLst>
          </a:cu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7" name="Freeform 51">
            <a:extLst>
              <a:ext uri="{FF2B5EF4-FFF2-40B4-BE49-F238E27FC236}">
                <a16:creationId xmlns:a16="http://schemas.microsoft.com/office/drawing/2014/main" id="{EBAE0993-CFB1-43E0-A2C3-E23538D57E62}"/>
              </a:ext>
            </a:extLst>
          </p:cNvPr>
          <p:cNvSpPr>
            <a:spLocks/>
          </p:cNvSpPr>
          <p:nvPr/>
        </p:nvSpPr>
        <p:spPr bwMode="auto">
          <a:xfrm>
            <a:off x="932041" y="2048635"/>
            <a:ext cx="448631" cy="103361"/>
          </a:xfrm>
          <a:custGeom>
            <a:avLst/>
            <a:gdLst>
              <a:gd name="T0" fmla="*/ 1195 w 1264"/>
              <a:gd name="T1" fmla="*/ 291 h 291"/>
              <a:gd name="T2" fmla="*/ 70 w 1264"/>
              <a:gd name="T3" fmla="*/ 291 h 291"/>
              <a:gd name="T4" fmla="*/ 0 w 1264"/>
              <a:gd name="T5" fmla="*/ 222 h 291"/>
              <a:gd name="T6" fmla="*/ 0 w 1264"/>
              <a:gd name="T7" fmla="*/ 69 h 291"/>
              <a:gd name="T8" fmla="*/ 70 w 1264"/>
              <a:gd name="T9" fmla="*/ 0 h 291"/>
              <a:gd name="T10" fmla="*/ 1195 w 1264"/>
              <a:gd name="T11" fmla="*/ 0 h 291"/>
              <a:gd name="T12" fmla="*/ 1264 w 1264"/>
              <a:gd name="T13" fmla="*/ 69 h 291"/>
              <a:gd name="T14" fmla="*/ 1264 w 1264"/>
              <a:gd name="T15" fmla="*/ 222 h 291"/>
              <a:gd name="T16" fmla="*/ 1195 w 1264"/>
              <a:gd name="T17" fmla="*/ 291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64" h="291">
                <a:moveTo>
                  <a:pt x="1195" y="291"/>
                </a:moveTo>
                <a:lnTo>
                  <a:pt x="70" y="291"/>
                </a:lnTo>
                <a:cubicBezTo>
                  <a:pt x="31" y="291"/>
                  <a:pt x="0" y="260"/>
                  <a:pt x="0" y="222"/>
                </a:cubicBezTo>
                <a:lnTo>
                  <a:pt x="0" y="69"/>
                </a:lnTo>
                <a:cubicBezTo>
                  <a:pt x="0" y="31"/>
                  <a:pt x="31" y="0"/>
                  <a:pt x="70" y="0"/>
                </a:cubicBezTo>
                <a:lnTo>
                  <a:pt x="1195" y="0"/>
                </a:lnTo>
                <a:cubicBezTo>
                  <a:pt x="1233" y="0"/>
                  <a:pt x="1264" y="31"/>
                  <a:pt x="1264" y="69"/>
                </a:cubicBezTo>
                <a:lnTo>
                  <a:pt x="1264" y="222"/>
                </a:lnTo>
                <a:cubicBezTo>
                  <a:pt x="1264" y="260"/>
                  <a:pt x="1233" y="291"/>
                  <a:pt x="1195" y="291"/>
                </a:cubicBezTo>
                <a:close/>
              </a:path>
            </a:pathLst>
          </a:custGeom>
          <a:solidFill>
            <a:srgbClr val="520725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8" name="Freeform 52">
            <a:extLst>
              <a:ext uri="{FF2B5EF4-FFF2-40B4-BE49-F238E27FC236}">
                <a16:creationId xmlns:a16="http://schemas.microsoft.com/office/drawing/2014/main" id="{C84F6F5C-963F-40F3-9AEA-BFF788C43A22}"/>
              </a:ext>
            </a:extLst>
          </p:cNvPr>
          <p:cNvSpPr>
            <a:spLocks/>
          </p:cNvSpPr>
          <p:nvPr/>
        </p:nvSpPr>
        <p:spPr bwMode="auto">
          <a:xfrm>
            <a:off x="1271813" y="2060729"/>
            <a:ext cx="107759" cy="91266"/>
          </a:xfrm>
          <a:custGeom>
            <a:avLst/>
            <a:gdLst>
              <a:gd name="T0" fmla="*/ 304 w 304"/>
              <a:gd name="T1" fmla="*/ 91 h 255"/>
              <a:gd name="T2" fmla="*/ 255 w 304"/>
              <a:gd name="T3" fmla="*/ 0 h 255"/>
              <a:gd name="T4" fmla="*/ 0 w 304"/>
              <a:gd name="T5" fmla="*/ 255 h 255"/>
              <a:gd name="T6" fmla="*/ 140 w 304"/>
              <a:gd name="T7" fmla="*/ 255 h 255"/>
              <a:gd name="T8" fmla="*/ 304 w 304"/>
              <a:gd name="T9" fmla="*/ 91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255">
                <a:moveTo>
                  <a:pt x="304" y="91"/>
                </a:moveTo>
                <a:cubicBezTo>
                  <a:pt x="300" y="55"/>
                  <a:pt x="282" y="23"/>
                  <a:pt x="255" y="0"/>
                </a:cubicBezTo>
                <a:lnTo>
                  <a:pt x="0" y="255"/>
                </a:lnTo>
                <a:lnTo>
                  <a:pt x="140" y="255"/>
                </a:lnTo>
                <a:lnTo>
                  <a:pt x="304" y="91"/>
                </a:lnTo>
                <a:close/>
              </a:path>
            </a:pathLst>
          </a:custGeom>
          <a:solidFill>
            <a:srgbClr val="3323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" name="Freeform 53">
            <a:extLst>
              <a:ext uri="{FF2B5EF4-FFF2-40B4-BE49-F238E27FC236}">
                <a16:creationId xmlns:a16="http://schemas.microsoft.com/office/drawing/2014/main" id="{3F3C9E32-6D07-4C77-8395-737B985952C9}"/>
              </a:ext>
            </a:extLst>
          </p:cNvPr>
          <p:cNvSpPr>
            <a:spLocks/>
          </p:cNvSpPr>
          <p:nvPr/>
        </p:nvSpPr>
        <p:spPr bwMode="auto">
          <a:xfrm>
            <a:off x="979322" y="2048635"/>
            <a:ext cx="152843" cy="103361"/>
          </a:xfrm>
          <a:custGeom>
            <a:avLst/>
            <a:gdLst>
              <a:gd name="T0" fmla="*/ 12 w 430"/>
              <a:gd name="T1" fmla="*/ 291 h 291"/>
              <a:gd name="T2" fmla="*/ 138 w 430"/>
              <a:gd name="T3" fmla="*/ 291 h 291"/>
              <a:gd name="T4" fmla="*/ 430 w 430"/>
              <a:gd name="T5" fmla="*/ 0 h 291"/>
              <a:gd name="T6" fmla="*/ 290 w 430"/>
              <a:gd name="T7" fmla="*/ 0 h 291"/>
              <a:gd name="T8" fmla="*/ 0 w 430"/>
              <a:gd name="T9" fmla="*/ 290 h 291"/>
              <a:gd name="T10" fmla="*/ 12 w 430"/>
              <a:gd name="T11" fmla="*/ 291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0" h="291">
                <a:moveTo>
                  <a:pt x="12" y="291"/>
                </a:moveTo>
                <a:lnTo>
                  <a:pt x="138" y="291"/>
                </a:lnTo>
                <a:lnTo>
                  <a:pt x="430" y="0"/>
                </a:lnTo>
                <a:lnTo>
                  <a:pt x="290" y="0"/>
                </a:lnTo>
                <a:lnTo>
                  <a:pt x="0" y="290"/>
                </a:lnTo>
                <a:cubicBezTo>
                  <a:pt x="4" y="290"/>
                  <a:pt x="8" y="291"/>
                  <a:pt x="12" y="291"/>
                </a:cubicBezTo>
                <a:close/>
              </a:path>
            </a:pathLst>
          </a:custGeom>
          <a:solidFill>
            <a:srgbClr val="3323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" name="Freeform 54">
            <a:extLst>
              <a:ext uri="{FF2B5EF4-FFF2-40B4-BE49-F238E27FC236}">
                <a16:creationId xmlns:a16="http://schemas.microsoft.com/office/drawing/2014/main" id="{7A1586D2-E978-4B80-84D9-5CEFE3C44672}"/>
              </a:ext>
            </a:extLst>
          </p:cNvPr>
          <p:cNvSpPr>
            <a:spLocks/>
          </p:cNvSpPr>
          <p:nvPr/>
        </p:nvSpPr>
        <p:spPr bwMode="auto">
          <a:xfrm>
            <a:off x="932041" y="2048634"/>
            <a:ext cx="102262" cy="87967"/>
          </a:xfrm>
          <a:custGeom>
            <a:avLst/>
            <a:gdLst>
              <a:gd name="T0" fmla="*/ 42 w 288"/>
              <a:gd name="T1" fmla="*/ 247 h 247"/>
              <a:gd name="T2" fmla="*/ 288 w 288"/>
              <a:gd name="T3" fmla="*/ 0 h 247"/>
              <a:gd name="T4" fmla="*/ 149 w 288"/>
              <a:gd name="T5" fmla="*/ 0 h 247"/>
              <a:gd name="T6" fmla="*/ 0 w 288"/>
              <a:gd name="T7" fmla="*/ 148 h 247"/>
              <a:gd name="T8" fmla="*/ 42 w 288"/>
              <a:gd name="T9" fmla="*/ 247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247">
                <a:moveTo>
                  <a:pt x="42" y="247"/>
                </a:moveTo>
                <a:lnTo>
                  <a:pt x="288" y="0"/>
                </a:lnTo>
                <a:lnTo>
                  <a:pt x="149" y="0"/>
                </a:lnTo>
                <a:lnTo>
                  <a:pt x="0" y="148"/>
                </a:lnTo>
                <a:cubicBezTo>
                  <a:pt x="1" y="187"/>
                  <a:pt x="17" y="221"/>
                  <a:pt x="42" y="247"/>
                </a:cubicBezTo>
                <a:close/>
              </a:path>
            </a:pathLst>
          </a:custGeom>
          <a:solidFill>
            <a:srgbClr val="3323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" name="Freeform 55">
            <a:extLst>
              <a:ext uri="{FF2B5EF4-FFF2-40B4-BE49-F238E27FC236}">
                <a16:creationId xmlns:a16="http://schemas.microsoft.com/office/drawing/2014/main" id="{CA5612AE-C675-4F3D-8D78-E50C154FDA9C}"/>
              </a:ext>
            </a:extLst>
          </p:cNvPr>
          <p:cNvSpPr>
            <a:spLocks/>
          </p:cNvSpPr>
          <p:nvPr/>
        </p:nvSpPr>
        <p:spPr bwMode="auto">
          <a:xfrm>
            <a:off x="1076086" y="2048635"/>
            <a:ext cx="153942" cy="103361"/>
          </a:xfrm>
          <a:custGeom>
            <a:avLst/>
            <a:gdLst>
              <a:gd name="T0" fmla="*/ 431 w 431"/>
              <a:gd name="T1" fmla="*/ 0 h 291"/>
              <a:gd name="T2" fmla="*/ 291 w 431"/>
              <a:gd name="T3" fmla="*/ 0 h 291"/>
              <a:gd name="T4" fmla="*/ 0 w 431"/>
              <a:gd name="T5" fmla="*/ 291 h 291"/>
              <a:gd name="T6" fmla="*/ 139 w 431"/>
              <a:gd name="T7" fmla="*/ 291 h 291"/>
              <a:gd name="T8" fmla="*/ 431 w 431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1" h="291">
                <a:moveTo>
                  <a:pt x="431" y="0"/>
                </a:moveTo>
                <a:lnTo>
                  <a:pt x="291" y="0"/>
                </a:lnTo>
                <a:lnTo>
                  <a:pt x="0" y="291"/>
                </a:lnTo>
                <a:lnTo>
                  <a:pt x="139" y="291"/>
                </a:lnTo>
                <a:lnTo>
                  <a:pt x="431" y="0"/>
                </a:lnTo>
                <a:close/>
              </a:path>
            </a:pathLst>
          </a:custGeom>
          <a:solidFill>
            <a:srgbClr val="3323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" name="Freeform 56">
            <a:extLst>
              <a:ext uri="{FF2B5EF4-FFF2-40B4-BE49-F238E27FC236}">
                <a16:creationId xmlns:a16="http://schemas.microsoft.com/office/drawing/2014/main" id="{ACE6A1E2-3001-40BA-9F0F-FF0E1C592AEA}"/>
              </a:ext>
            </a:extLst>
          </p:cNvPr>
          <p:cNvSpPr>
            <a:spLocks/>
          </p:cNvSpPr>
          <p:nvPr/>
        </p:nvSpPr>
        <p:spPr bwMode="auto">
          <a:xfrm>
            <a:off x="1173950" y="2048635"/>
            <a:ext cx="153942" cy="103361"/>
          </a:xfrm>
          <a:custGeom>
            <a:avLst/>
            <a:gdLst>
              <a:gd name="T0" fmla="*/ 431 w 431"/>
              <a:gd name="T1" fmla="*/ 0 h 291"/>
              <a:gd name="T2" fmla="*/ 291 w 431"/>
              <a:gd name="T3" fmla="*/ 0 h 291"/>
              <a:gd name="T4" fmla="*/ 0 w 431"/>
              <a:gd name="T5" fmla="*/ 291 h 291"/>
              <a:gd name="T6" fmla="*/ 140 w 431"/>
              <a:gd name="T7" fmla="*/ 291 h 291"/>
              <a:gd name="T8" fmla="*/ 431 w 431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1" h="291">
                <a:moveTo>
                  <a:pt x="431" y="0"/>
                </a:moveTo>
                <a:lnTo>
                  <a:pt x="291" y="0"/>
                </a:lnTo>
                <a:lnTo>
                  <a:pt x="0" y="291"/>
                </a:lnTo>
                <a:lnTo>
                  <a:pt x="140" y="291"/>
                </a:lnTo>
                <a:lnTo>
                  <a:pt x="431" y="0"/>
                </a:lnTo>
                <a:close/>
              </a:path>
            </a:pathLst>
          </a:custGeom>
          <a:solidFill>
            <a:srgbClr val="3323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" name="Freeform 57">
            <a:extLst>
              <a:ext uri="{FF2B5EF4-FFF2-40B4-BE49-F238E27FC236}">
                <a16:creationId xmlns:a16="http://schemas.microsoft.com/office/drawing/2014/main" id="{F065AD66-258C-4C51-82C0-E50DE4D100BA}"/>
              </a:ext>
            </a:extLst>
          </p:cNvPr>
          <p:cNvSpPr>
            <a:spLocks/>
          </p:cNvSpPr>
          <p:nvPr/>
        </p:nvSpPr>
        <p:spPr bwMode="auto">
          <a:xfrm>
            <a:off x="1007912" y="1281124"/>
            <a:ext cx="136349" cy="416743"/>
          </a:xfrm>
          <a:custGeom>
            <a:avLst/>
            <a:gdLst>
              <a:gd name="T0" fmla="*/ 68 w 383"/>
              <a:gd name="T1" fmla="*/ 1172 h 1172"/>
              <a:gd name="T2" fmla="*/ 0 w 383"/>
              <a:gd name="T3" fmla="*/ 1154 h 1172"/>
              <a:gd name="T4" fmla="*/ 316 w 383"/>
              <a:gd name="T5" fmla="*/ 0 h 1172"/>
              <a:gd name="T6" fmla="*/ 383 w 383"/>
              <a:gd name="T7" fmla="*/ 19 h 1172"/>
              <a:gd name="T8" fmla="*/ 68 w 383"/>
              <a:gd name="T9" fmla="*/ 1172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3" h="1172">
                <a:moveTo>
                  <a:pt x="68" y="1172"/>
                </a:moveTo>
                <a:lnTo>
                  <a:pt x="0" y="1154"/>
                </a:lnTo>
                <a:lnTo>
                  <a:pt x="316" y="0"/>
                </a:lnTo>
                <a:lnTo>
                  <a:pt x="383" y="19"/>
                </a:lnTo>
                <a:lnTo>
                  <a:pt x="68" y="1172"/>
                </a:lnTo>
                <a:close/>
              </a:path>
            </a:pathLst>
          </a:cu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" name="Freeform 58">
            <a:extLst>
              <a:ext uri="{FF2B5EF4-FFF2-40B4-BE49-F238E27FC236}">
                <a16:creationId xmlns:a16="http://schemas.microsoft.com/office/drawing/2014/main" id="{5C1C7FDC-4589-4A06-957C-02841A4E94E8}"/>
              </a:ext>
            </a:extLst>
          </p:cNvPr>
          <p:cNvSpPr>
            <a:spLocks/>
          </p:cNvSpPr>
          <p:nvPr/>
        </p:nvSpPr>
        <p:spPr bwMode="auto">
          <a:xfrm>
            <a:off x="1117871" y="1281124"/>
            <a:ext cx="145145" cy="456328"/>
          </a:xfrm>
          <a:custGeom>
            <a:avLst/>
            <a:gdLst>
              <a:gd name="T0" fmla="*/ 341 w 408"/>
              <a:gd name="T1" fmla="*/ 1283 h 1283"/>
              <a:gd name="T2" fmla="*/ 0 w 408"/>
              <a:gd name="T3" fmla="*/ 18 h 1283"/>
              <a:gd name="T4" fmla="*/ 67 w 408"/>
              <a:gd name="T5" fmla="*/ 0 h 1283"/>
              <a:gd name="T6" fmla="*/ 408 w 408"/>
              <a:gd name="T7" fmla="*/ 1264 h 1283"/>
              <a:gd name="T8" fmla="*/ 341 w 408"/>
              <a:gd name="T9" fmla="*/ 1283 h 1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8" h="1283">
                <a:moveTo>
                  <a:pt x="341" y="1283"/>
                </a:moveTo>
                <a:lnTo>
                  <a:pt x="0" y="18"/>
                </a:lnTo>
                <a:lnTo>
                  <a:pt x="67" y="0"/>
                </a:lnTo>
                <a:lnTo>
                  <a:pt x="408" y="1264"/>
                </a:lnTo>
                <a:lnTo>
                  <a:pt x="341" y="1283"/>
                </a:lnTo>
                <a:close/>
              </a:path>
            </a:pathLst>
          </a:custGeom>
          <a:solidFill>
            <a:srgbClr val="520725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" name="Rectangle 59">
            <a:extLst>
              <a:ext uri="{FF2B5EF4-FFF2-40B4-BE49-F238E27FC236}">
                <a16:creationId xmlns:a16="http://schemas.microsoft.com/office/drawing/2014/main" id="{57AEC9E1-B53A-4199-BFC2-A827CDE1D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302" y="1629691"/>
            <a:ext cx="194627" cy="24191"/>
          </a:xfrm>
          <a:prstGeom prst="rect">
            <a:avLst/>
          </a:prstGeom>
          <a:solidFill>
            <a:srgbClr val="520725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" name="Rectangle 60">
            <a:extLst>
              <a:ext uri="{FF2B5EF4-FFF2-40B4-BE49-F238E27FC236}">
                <a16:creationId xmlns:a16="http://schemas.microsoft.com/office/drawing/2014/main" id="{1697A496-45A4-4DCB-B2D1-3E423CF61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090" y="1520833"/>
            <a:ext cx="133050" cy="24191"/>
          </a:xfrm>
          <a:prstGeom prst="rect">
            <a:avLst/>
          </a:prstGeom>
          <a:solidFill>
            <a:srgbClr val="520725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7" name="Rectangle 61">
            <a:extLst>
              <a:ext uri="{FF2B5EF4-FFF2-40B4-BE49-F238E27FC236}">
                <a16:creationId xmlns:a16="http://schemas.microsoft.com/office/drawing/2014/main" id="{BE957474-1852-495D-9893-F83C2CB6A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784" y="1429568"/>
            <a:ext cx="95664" cy="25291"/>
          </a:xfrm>
          <a:prstGeom prst="rect">
            <a:avLst/>
          </a:prstGeom>
          <a:solidFill>
            <a:srgbClr val="520725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8" name="Freeform 62">
            <a:extLst>
              <a:ext uri="{FF2B5EF4-FFF2-40B4-BE49-F238E27FC236}">
                <a16:creationId xmlns:a16="http://schemas.microsoft.com/office/drawing/2014/main" id="{FD1189A9-E845-4E09-9886-64C45BBAB239}"/>
              </a:ext>
            </a:extLst>
          </p:cNvPr>
          <p:cNvSpPr>
            <a:spLocks/>
          </p:cNvSpPr>
          <p:nvPr/>
        </p:nvSpPr>
        <p:spPr bwMode="auto">
          <a:xfrm>
            <a:off x="1039801" y="1524132"/>
            <a:ext cx="147344" cy="127552"/>
          </a:xfrm>
          <a:custGeom>
            <a:avLst/>
            <a:gdLst>
              <a:gd name="T0" fmla="*/ 44 w 413"/>
              <a:gd name="T1" fmla="*/ 360 h 360"/>
              <a:gd name="T2" fmla="*/ 0 w 413"/>
              <a:gd name="T3" fmla="*/ 306 h 360"/>
              <a:gd name="T4" fmla="*/ 369 w 413"/>
              <a:gd name="T5" fmla="*/ 0 h 360"/>
              <a:gd name="T6" fmla="*/ 413 w 413"/>
              <a:gd name="T7" fmla="*/ 53 h 360"/>
              <a:gd name="T8" fmla="*/ 44 w 413"/>
              <a:gd name="T9" fmla="*/ 3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3" h="360">
                <a:moveTo>
                  <a:pt x="44" y="360"/>
                </a:moveTo>
                <a:lnTo>
                  <a:pt x="0" y="306"/>
                </a:lnTo>
                <a:lnTo>
                  <a:pt x="369" y="0"/>
                </a:lnTo>
                <a:lnTo>
                  <a:pt x="413" y="53"/>
                </a:lnTo>
                <a:lnTo>
                  <a:pt x="44" y="360"/>
                </a:lnTo>
                <a:close/>
              </a:path>
            </a:pathLst>
          </a:custGeom>
          <a:solidFill>
            <a:srgbClr val="520725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9" name="Freeform 63">
            <a:extLst>
              <a:ext uri="{FF2B5EF4-FFF2-40B4-BE49-F238E27FC236}">
                <a16:creationId xmlns:a16="http://schemas.microsoft.com/office/drawing/2014/main" id="{7DDB471D-E8B7-43D6-937D-1ABA7BCD62D8}"/>
              </a:ext>
            </a:extLst>
          </p:cNvPr>
          <p:cNvSpPr>
            <a:spLocks/>
          </p:cNvSpPr>
          <p:nvPr/>
        </p:nvSpPr>
        <p:spPr bwMode="auto">
          <a:xfrm>
            <a:off x="1067290" y="1432867"/>
            <a:ext cx="107759" cy="108860"/>
          </a:xfrm>
          <a:custGeom>
            <a:avLst/>
            <a:gdLst>
              <a:gd name="T0" fmla="*/ 50 w 304"/>
              <a:gd name="T1" fmla="*/ 305 h 305"/>
              <a:gd name="T2" fmla="*/ 0 w 304"/>
              <a:gd name="T3" fmla="*/ 256 h 305"/>
              <a:gd name="T4" fmla="*/ 254 w 304"/>
              <a:gd name="T5" fmla="*/ 0 h 305"/>
              <a:gd name="T6" fmla="*/ 304 w 304"/>
              <a:gd name="T7" fmla="*/ 49 h 305"/>
              <a:gd name="T8" fmla="*/ 50 w 304"/>
              <a:gd name="T9" fmla="*/ 305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305">
                <a:moveTo>
                  <a:pt x="50" y="305"/>
                </a:moveTo>
                <a:lnTo>
                  <a:pt x="0" y="256"/>
                </a:lnTo>
                <a:lnTo>
                  <a:pt x="254" y="0"/>
                </a:lnTo>
                <a:lnTo>
                  <a:pt x="304" y="49"/>
                </a:lnTo>
                <a:lnTo>
                  <a:pt x="50" y="305"/>
                </a:lnTo>
                <a:close/>
              </a:path>
            </a:pathLst>
          </a:custGeom>
          <a:solidFill>
            <a:srgbClr val="520725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0" name="Rectangle 64">
            <a:extLst>
              <a:ext uri="{FF2B5EF4-FFF2-40B4-BE49-F238E27FC236}">
                <a16:creationId xmlns:a16="http://schemas.microsoft.com/office/drawing/2014/main" id="{93FA8975-C45A-4809-BD77-889D0C806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016" y="1682472"/>
            <a:ext cx="155042" cy="366162"/>
          </a:xfrm>
          <a:prstGeom prst="rect">
            <a:avLst/>
          </a:pr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1" name="Freeform 65">
            <a:extLst>
              <a:ext uri="{FF2B5EF4-FFF2-40B4-BE49-F238E27FC236}">
                <a16:creationId xmlns:a16="http://schemas.microsoft.com/office/drawing/2014/main" id="{6AA3A4EC-C4E5-4328-9D72-E3C417974407}"/>
              </a:ext>
            </a:extLst>
          </p:cNvPr>
          <p:cNvSpPr>
            <a:spLocks/>
          </p:cNvSpPr>
          <p:nvPr/>
        </p:nvSpPr>
        <p:spPr bwMode="auto">
          <a:xfrm>
            <a:off x="1153057" y="1682472"/>
            <a:ext cx="234212" cy="366162"/>
          </a:xfrm>
          <a:custGeom>
            <a:avLst/>
            <a:gdLst>
              <a:gd name="T0" fmla="*/ 0 w 658"/>
              <a:gd name="T1" fmla="*/ 0 h 1031"/>
              <a:gd name="T2" fmla="*/ 239 w 658"/>
              <a:gd name="T3" fmla="*/ 64 h 1031"/>
              <a:gd name="T4" fmla="*/ 495 w 658"/>
              <a:gd name="T5" fmla="*/ 266 h 1031"/>
              <a:gd name="T6" fmla="*/ 636 w 658"/>
              <a:gd name="T7" fmla="*/ 526 h 1031"/>
              <a:gd name="T8" fmla="*/ 643 w 658"/>
              <a:gd name="T9" fmla="*/ 642 h 1031"/>
              <a:gd name="T10" fmla="*/ 491 w 658"/>
              <a:gd name="T11" fmla="*/ 1031 h 1031"/>
              <a:gd name="T12" fmla="*/ 0 w 658"/>
              <a:gd name="T13" fmla="*/ 1031 h 1031"/>
              <a:gd name="T14" fmla="*/ 0 w 658"/>
              <a:gd name="T15" fmla="*/ 0 h 1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8" h="1031">
                <a:moveTo>
                  <a:pt x="0" y="0"/>
                </a:moveTo>
                <a:lnTo>
                  <a:pt x="239" y="64"/>
                </a:lnTo>
                <a:cubicBezTo>
                  <a:pt x="348" y="94"/>
                  <a:pt x="441" y="167"/>
                  <a:pt x="495" y="266"/>
                </a:cubicBezTo>
                <a:lnTo>
                  <a:pt x="636" y="526"/>
                </a:lnTo>
                <a:cubicBezTo>
                  <a:pt x="655" y="562"/>
                  <a:pt x="658" y="604"/>
                  <a:pt x="643" y="642"/>
                </a:cubicBezTo>
                <a:lnTo>
                  <a:pt x="491" y="1031"/>
                </a:lnTo>
                <a:lnTo>
                  <a:pt x="0" y="1031"/>
                </a:lnTo>
                <a:lnTo>
                  <a:pt x="0" y="0"/>
                </a:lnTo>
                <a:close/>
              </a:path>
            </a:pathLst>
          </a:custGeom>
          <a:solidFill>
            <a:srgbClr val="520725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2" name="Rectangle 66">
            <a:extLst>
              <a:ext uri="{FF2B5EF4-FFF2-40B4-BE49-F238E27FC236}">
                <a16:creationId xmlns:a16="http://schemas.microsoft.com/office/drawing/2014/main" id="{5FC2D30B-ECC4-4E7F-9A79-5ECE3139A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008" y="1734152"/>
            <a:ext cx="112157" cy="2111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3" name="Freeform 67">
            <a:extLst>
              <a:ext uri="{FF2B5EF4-FFF2-40B4-BE49-F238E27FC236}">
                <a16:creationId xmlns:a16="http://schemas.microsoft.com/office/drawing/2014/main" id="{4CD456B0-CE7E-4EE3-80DE-805E85492AD4}"/>
              </a:ext>
            </a:extLst>
          </p:cNvPr>
          <p:cNvSpPr>
            <a:spLocks/>
          </p:cNvSpPr>
          <p:nvPr/>
        </p:nvSpPr>
        <p:spPr bwMode="auto">
          <a:xfrm>
            <a:off x="1186045" y="1733053"/>
            <a:ext cx="167137" cy="212220"/>
          </a:xfrm>
          <a:custGeom>
            <a:avLst/>
            <a:gdLst>
              <a:gd name="T0" fmla="*/ 409 w 472"/>
              <a:gd name="T1" fmla="*/ 595 h 595"/>
              <a:gd name="T2" fmla="*/ 462 w 472"/>
              <a:gd name="T3" fmla="*/ 461 h 595"/>
              <a:gd name="T4" fmla="*/ 456 w 472"/>
              <a:gd name="T5" fmla="*/ 378 h 595"/>
              <a:gd name="T6" fmla="*/ 355 w 472"/>
              <a:gd name="T7" fmla="*/ 191 h 595"/>
              <a:gd name="T8" fmla="*/ 172 w 472"/>
              <a:gd name="T9" fmla="*/ 47 h 595"/>
              <a:gd name="T10" fmla="*/ 0 w 472"/>
              <a:gd name="T11" fmla="*/ 0 h 595"/>
              <a:gd name="T12" fmla="*/ 0 w 472"/>
              <a:gd name="T13" fmla="*/ 595 h 595"/>
              <a:gd name="T14" fmla="*/ 409 w 472"/>
              <a:gd name="T15" fmla="*/ 595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2" h="595">
                <a:moveTo>
                  <a:pt x="409" y="595"/>
                </a:moveTo>
                <a:lnTo>
                  <a:pt x="462" y="461"/>
                </a:lnTo>
                <a:cubicBezTo>
                  <a:pt x="472" y="434"/>
                  <a:pt x="470" y="404"/>
                  <a:pt x="456" y="378"/>
                </a:cubicBezTo>
                <a:lnTo>
                  <a:pt x="355" y="191"/>
                </a:lnTo>
                <a:cubicBezTo>
                  <a:pt x="316" y="120"/>
                  <a:pt x="250" y="68"/>
                  <a:pt x="172" y="47"/>
                </a:cubicBezTo>
                <a:lnTo>
                  <a:pt x="0" y="0"/>
                </a:lnTo>
                <a:lnTo>
                  <a:pt x="0" y="595"/>
                </a:lnTo>
                <a:lnTo>
                  <a:pt x="409" y="59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4" name="Freeform 68">
            <a:extLst>
              <a:ext uri="{FF2B5EF4-FFF2-40B4-BE49-F238E27FC236}">
                <a16:creationId xmlns:a16="http://schemas.microsoft.com/office/drawing/2014/main" id="{5A949822-6DC4-4DC5-ABCA-0ECCD37D189B}"/>
              </a:ext>
            </a:extLst>
          </p:cNvPr>
          <p:cNvSpPr>
            <a:spLocks/>
          </p:cNvSpPr>
          <p:nvPr/>
        </p:nvSpPr>
        <p:spPr bwMode="auto">
          <a:xfrm>
            <a:off x="1117871" y="1254734"/>
            <a:ext cx="1343692" cy="410145"/>
          </a:xfrm>
          <a:custGeom>
            <a:avLst/>
            <a:gdLst>
              <a:gd name="T0" fmla="*/ 3740 w 3779"/>
              <a:gd name="T1" fmla="*/ 1155 h 1155"/>
              <a:gd name="T2" fmla="*/ 3730 w 3779"/>
              <a:gd name="T3" fmla="*/ 1154 h 1155"/>
              <a:gd name="T4" fmla="*/ 29 w 3779"/>
              <a:gd name="T5" fmla="*/ 73 h 1155"/>
              <a:gd name="T6" fmla="*/ 5 w 3779"/>
              <a:gd name="T7" fmla="*/ 30 h 1155"/>
              <a:gd name="T8" fmla="*/ 48 w 3779"/>
              <a:gd name="T9" fmla="*/ 6 h 1155"/>
              <a:gd name="T10" fmla="*/ 3750 w 3779"/>
              <a:gd name="T11" fmla="*/ 1087 h 1155"/>
              <a:gd name="T12" fmla="*/ 3774 w 3779"/>
              <a:gd name="T13" fmla="*/ 1130 h 1155"/>
              <a:gd name="T14" fmla="*/ 3740 w 3779"/>
              <a:gd name="T15" fmla="*/ 1155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79" h="1155">
                <a:moveTo>
                  <a:pt x="3740" y="1155"/>
                </a:moveTo>
                <a:cubicBezTo>
                  <a:pt x="3737" y="1155"/>
                  <a:pt x="3733" y="1155"/>
                  <a:pt x="3730" y="1154"/>
                </a:cubicBezTo>
                <a:lnTo>
                  <a:pt x="29" y="73"/>
                </a:lnTo>
                <a:cubicBezTo>
                  <a:pt x="10" y="68"/>
                  <a:pt x="0" y="48"/>
                  <a:pt x="5" y="30"/>
                </a:cubicBezTo>
                <a:cubicBezTo>
                  <a:pt x="11" y="11"/>
                  <a:pt x="30" y="0"/>
                  <a:pt x="48" y="6"/>
                </a:cubicBezTo>
                <a:lnTo>
                  <a:pt x="3750" y="1087"/>
                </a:lnTo>
                <a:cubicBezTo>
                  <a:pt x="3768" y="1092"/>
                  <a:pt x="3779" y="1112"/>
                  <a:pt x="3774" y="1130"/>
                </a:cubicBezTo>
                <a:cubicBezTo>
                  <a:pt x="3769" y="1145"/>
                  <a:pt x="3755" y="1155"/>
                  <a:pt x="3740" y="115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5" name="Freeform 69">
            <a:extLst>
              <a:ext uri="{FF2B5EF4-FFF2-40B4-BE49-F238E27FC236}">
                <a16:creationId xmlns:a16="http://schemas.microsoft.com/office/drawing/2014/main" id="{23994156-86F6-4238-98EC-8E4DDCCA9122}"/>
              </a:ext>
            </a:extLst>
          </p:cNvPr>
          <p:cNvSpPr>
            <a:spLocks/>
          </p:cNvSpPr>
          <p:nvPr/>
        </p:nvSpPr>
        <p:spPr bwMode="auto">
          <a:xfrm>
            <a:off x="420734" y="1254734"/>
            <a:ext cx="724626" cy="410145"/>
          </a:xfrm>
          <a:custGeom>
            <a:avLst/>
            <a:gdLst>
              <a:gd name="T0" fmla="*/ 40 w 2038"/>
              <a:gd name="T1" fmla="*/ 1156 h 1156"/>
              <a:gd name="T2" fmla="*/ 9 w 2038"/>
              <a:gd name="T3" fmla="*/ 1138 h 1156"/>
              <a:gd name="T4" fmla="*/ 23 w 2038"/>
              <a:gd name="T5" fmla="*/ 1091 h 1156"/>
              <a:gd name="T6" fmla="*/ 1981 w 2038"/>
              <a:gd name="T7" fmla="*/ 10 h 1156"/>
              <a:gd name="T8" fmla="*/ 2029 w 2038"/>
              <a:gd name="T9" fmla="*/ 23 h 1156"/>
              <a:gd name="T10" fmla="*/ 2015 w 2038"/>
              <a:gd name="T11" fmla="*/ 71 h 1156"/>
              <a:gd name="T12" fmla="*/ 56 w 2038"/>
              <a:gd name="T13" fmla="*/ 1152 h 1156"/>
              <a:gd name="T14" fmla="*/ 40 w 2038"/>
              <a:gd name="T15" fmla="*/ 1156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38" h="1156">
                <a:moveTo>
                  <a:pt x="40" y="1156"/>
                </a:moveTo>
                <a:cubicBezTo>
                  <a:pt x="27" y="1156"/>
                  <a:pt x="15" y="1150"/>
                  <a:pt x="9" y="1138"/>
                </a:cubicBezTo>
                <a:cubicBezTo>
                  <a:pt x="0" y="1121"/>
                  <a:pt x="6" y="1100"/>
                  <a:pt x="23" y="1091"/>
                </a:cubicBezTo>
                <a:lnTo>
                  <a:pt x="1981" y="10"/>
                </a:lnTo>
                <a:cubicBezTo>
                  <a:pt x="1998" y="0"/>
                  <a:pt x="2020" y="7"/>
                  <a:pt x="2029" y="23"/>
                </a:cubicBezTo>
                <a:cubicBezTo>
                  <a:pt x="2038" y="40"/>
                  <a:pt x="2032" y="62"/>
                  <a:pt x="2015" y="71"/>
                </a:cubicBezTo>
                <a:lnTo>
                  <a:pt x="56" y="1152"/>
                </a:lnTo>
                <a:cubicBezTo>
                  <a:pt x="51" y="1155"/>
                  <a:pt x="45" y="1156"/>
                  <a:pt x="40" y="1156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6" name="Freeform 70">
            <a:extLst>
              <a:ext uri="{FF2B5EF4-FFF2-40B4-BE49-F238E27FC236}">
                <a16:creationId xmlns:a16="http://schemas.microsoft.com/office/drawing/2014/main" id="{8954DB27-91B7-4CAE-A0AD-16530E5FE195}"/>
              </a:ext>
            </a:extLst>
          </p:cNvPr>
          <p:cNvSpPr>
            <a:spLocks/>
          </p:cNvSpPr>
          <p:nvPr/>
        </p:nvSpPr>
        <p:spPr bwMode="auto">
          <a:xfrm>
            <a:off x="867166" y="1650585"/>
            <a:ext cx="70373" cy="124253"/>
          </a:xfrm>
          <a:custGeom>
            <a:avLst/>
            <a:gdLst>
              <a:gd name="T0" fmla="*/ 167 w 198"/>
              <a:gd name="T1" fmla="*/ 351 h 351"/>
              <a:gd name="T2" fmla="*/ 0 w 198"/>
              <a:gd name="T3" fmla="*/ 15 h 351"/>
              <a:gd name="T4" fmla="*/ 32 w 198"/>
              <a:gd name="T5" fmla="*/ 0 h 351"/>
              <a:gd name="T6" fmla="*/ 198 w 198"/>
              <a:gd name="T7" fmla="*/ 335 h 351"/>
              <a:gd name="T8" fmla="*/ 167 w 198"/>
              <a:gd name="T9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351">
                <a:moveTo>
                  <a:pt x="167" y="351"/>
                </a:moveTo>
                <a:lnTo>
                  <a:pt x="0" y="15"/>
                </a:lnTo>
                <a:lnTo>
                  <a:pt x="32" y="0"/>
                </a:lnTo>
                <a:lnTo>
                  <a:pt x="198" y="335"/>
                </a:lnTo>
                <a:lnTo>
                  <a:pt x="167" y="3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7" name="Freeform 71">
            <a:extLst>
              <a:ext uri="{FF2B5EF4-FFF2-40B4-BE49-F238E27FC236}">
                <a16:creationId xmlns:a16="http://schemas.microsoft.com/office/drawing/2014/main" id="{9F7C89BF-377B-4F70-BD37-C3038EE815B7}"/>
              </a:ext>
            </a:extLst>
          </p:cNvPr>
          <p:cNvSpPr>
            <a:spLocks/>
          </p:cNvSpPr>
          <p:nvPr/>
        </p:nvSpPr>
        <p:spPr bwMode="auto">
          <a:xfrm>
            <a:off x="809987" y="1650585"/>
            <a:ext cx="70373" cy="124253"/>
          </a:xfrm>
          <a:custGeom>
            <a:avLst/>
            <a:gdLst>
              <a:gd name="T0" fmla="*/ 31 w 197"/>
              <a:gd name="T1" fmla="*/ 351 h 351"/>
              <a:gd name="T2" fmla="*/ 0 w 197"/>
              <a:gd name="T3" fmla="*/ 335 h 351"/>
              <a:gd name="T4" fmla="*/ 166 w 197"/>
              <a:gd name="T5" fmla="*/ 0 h 351"/>
              <a:gd name="T6" fmla="*/ 197 w 197"/>
              <a:gd name="T7" fmla="*/ 15 h 351"/>
              <a:gd name="T8" fmla="*/ 31 w 197"/>
              <a:gd name="T9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" h="351">
                <a:moveTo>
                  <a:pt x="31" y="351"/>
                </a:moveTo>
                <a:lnTo>
                  <a:pt x="0" y="335"/>
                </a:lnTo>
                <a:lnTo>
                  <a:pt x="166" y="0"/>
                </a:lnTo>
                <a:lnTo>
                  <a:pt x="197" y="15"/>
                </a:lnTo>
                <a:lnTo>
                  <a:pt x="31" y="3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8" name="Freeform 72">
            <a:extLst>
              <a:ext uri="{FF2B5EF4-FFF2-40B4-BE49-F238E27FC236}">
                <a16:creationId xmlns:a16="http://schemas.microsoft.com/office/drawing/2014/main" id="{C055706D-58F2-4106-9055-7750F4B9F837}"/>
              </a:ext>
            </a:extLst>
          </p:cNvPr>
          <p:cNvSpPr>
            <a:spLocks/>
          </p:cNvSpPr>
          <p:nvPr/>
        </p:nvSpPr>
        <p:spPr bwMode="auto">
          <a:xfrm>
            <a:off x="750610" y="1650585"/>
            <a:ext cx="70373" cy="124253"/>
          </a:xfrm>
          <a:custGeom>
            <a:avLst/>
            <a:gdLst>
              <a:gd name="T0" fmla="*/ 167 w 198"/>
              <a:gd name="T1" fmla="*/ 351 h 351"/>
              <a:gd name="T2" fmla="*/ 0 w 198"/>
              <a:gd name="T3" fmla="*/ 15 h 351"/>
              <a:gd name="T4" fmla="*/ 32 w 198"/>
              <a:gd name="T5" fmla="*/ 0 h 351"/>
              <a:gd name="T6" fmla="*/ 198 w 198"/>
              <a:gd name="T7" fmla="*/ 335 h 351"/>
              <a:gd name="T8" fmla="*/ 167 w 198"/>
              <a:gd name="T9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351">
                <a:moveTo>
                  <a:pt x="167" y="351"/>
                </a:moveTo>
                <a:lnTo>
                  <a:pt x="0" y="15"/>
                </a:lnTo>
                <a:lnTo>
                  <a:pt x="32" y="0"/>
                </a:lnTo>
                <a:lnTo>
                  <a:pt x="198" y="335"/>
                </a:lnTo>
                <a:lnTo>
                  <a:pt x="167" y="3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9" name="Freeform 73">
            <a:extLst>
              <a:ext uri="{FF2B5EF4-FFF2-40B4-BE49-F238E27FC236}">
                <a16:creationId xmlns:a16="http://schemas.microsoft.com/office/drawing/2014/main" id="{B308D353-6EF3-484D-A95A-1D9629C838AF}"/>
              </a:ext>
            </a:extLst>
          </p:cNvPr>
          <p:cNvSpPr>
            <a:spLocks/>
          </p:cNvSpPr>
          <p:nvPr/>
        </p:nvSpPr>
        <p:spPr bwMode="auto">
          <a:xfrm>
            <a:off x="693431" y="1650585"/>
            <a:ext cx="70373" cy="124253"/>
          </a:xfrm>
          <a:custGeom>
            <a:avLst/>
            <a:gdLst>
              <a:gd name="T0" fmla="*/ 31 w 197"/>
              <a:gd name="T1" fmla="*/ 351 h 351"/>
              <a:gd name="T2" fmla="*/ 0 w 197"/>
              <a:gd name="T3" fmla="*/ 335 h 351"/>
              <a:gd name="T4" fmla="*/ 166 w 197"/>
              <a:gd name="T5" fmla="*/ 0 h 351"/>
              <a:gd name="T6" fmla="*/ 197 w 197"/>
              <a:gd name="T7" fmla="*/ 15 h 351"/>
              <a:gd name="T8" fmla="*/ 31 w 197"/>
              <a:gd name="T9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" h="351">
                <a:moveTo>
                  <a:pt x="31" y="351"/>
                </a:moveTo>
                <a:lnTo>
                  <a:pt x="0" y="335"/>
                </a:lnTo>
                <a:lnTo>
                  <a:pt x="166" y="0"/>
                </a:lnTo>
                <a:lnTo>
                  <a:pt x="197" y="15"/>
                </a:lnTo>
                <a:lnTo>
                  <a:pt x="31" y="3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0" name="Freeform 74">
            <a:extLst>
              <a:ext uri="{FF2B5EF4-FFF2-40B4-BE49-F238E27FC236}">
                <a16:creationId xmlns:a16="http://schemas.microsoft.com/office/drawing/2014/main" id="{5C3F8836-22F5-405A-B21A-52B2B8A524C9}"/>
              </a:ext>
            </a:extLst>
          </p:cNvPr>
          <p:cNvSpPr>
            <a:spLocks/>
          </p:cNvSpPr>
          <p:nvPr/>
        </p:nvSpPr>
        <p:spPr bwMode="auto">
          <a:xfrm>
            <a:off x="634054" y="1650585"/>
            <a:ext cx="70373" cy="124253"/>
          </a:xfrm>
          <a:custGeom>
            <a:avLst/>
            <a:gdLst>
              <a:gd name="T0" fmla="*/ 167 w 198"/>
              <a:gd name="T1" fmla="*/ 351 h 351"/>
              <a:gd name="T2" fmla="*/ 0 w 198"/>
              <a:gd name="T3" fmla="*/ 15 h 351"/>
              <a:gd name="T4" fmla="*/ 32 w 198"/>
              <a:gd name="T5" fmla="*/ 0 h 351"/>
              <a:gd name="T6" fmla="*/ 198 w 198"/>
              <a:gd name="T7" fmla="*/ 335 h 351"/>
              <a:gd name="T8" fmla="*/ 167 w 198"/>
              <a:gd name="T9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351">
                <a:moveTo>
                  <a:pt x="167" y="351"/>
                </a:moveTo>
                <a:lnTo>
                  <a:pt x="0" y="15"/>
                </a:lnTo>
                <a:lnTo>
                  <a:pt x="32" y="0"/>
                </a:lnTo>
                <a:lnTo>
                  <a:pt x="198" y="335"/>
                </a:lnTo>
                <a:lnTo>
                  <a:pt x="167" y="3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1" name="Freeform 75">
            <a:extLst>
              <a:ext uri="{FF2B5EF4-FFF2-40B4-BE49-F238E27FC236}">
                <a16:creationId xmlns:a16="http://schemas.microsoft.com/office/drawing/2014/main" id="{FCD6BFB1-60FF-4402-BC62-C552BC4F4E78}"/>
              </a:ext>
            </a:extLst>
          </p:cNvPr>
          <p:cNvSpPr>
            <a:spLocks/>
          </p:cNvSpPr>
          <p:nvPr/>
        </p:nvSpPr>
        <p:spPr bwMode="auto">
          <a:xfrm>
            <a:off x="576875" y="1650585"/>
            <a:ext cx="70373" cy="124253"/>
          </a:xfrm>
          <a:custGeom>
            <a:avLst/>
            <a:gdLst>
              <a:gd name="T0" fmla="*/ 32 w 198"/>
              <a:gd name="T1" fmla="*/ 351 h 351"/>
              <a:gd name="T2" fmla="*/ 0 w 198"/>
              <a:gd name="T3" fmla="*/ 335 h 351"/>
              <a:gd name="T4" fmla="*/ 167 w 198"/>
              <a:gd name="T5" fmla="*/ 0 h 351"/>
              <a:gd name="T6" fmla="*/ 198 w 198"/>
              <a:gd name="T7" fmla="*/ 15 h 351"/>
              <a:gd name="T8" fmla="*/ 32 w 198"/>
              <a:gd name="T9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351">
                <a:moveTo>
                  <a:pt x="32" y="351"/>
                </a:moveTo>
                <a:lnTo>
                  <a:pt x="0" y="335"/>
                </a:lnTo>
                <a:lnTo>
                  <a:pt x="167" y="0"/>
                </a:lnTo>
                <a:lnTo>
                  <a:pt x="198" y="15"/>
                </a:lnTo>
                <a:lnTo>
                  <a:pt x="32" y="3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2" name="Freeform 76">
            <a:extLst>
              <a:ext uri="{FF2B5EF4-FFF2-40B4-BE49-F238E27FC236}">
                <a16:creationId xmlns:a16="http://schemas.microsoft.com/office/drawing/2014/main" id="{5C133C7D-0619-4294-8D63-07AD72CD02B6}"/>
              </a:ext>
            </a:extLst>
          </p:cNvPr>
          <p:cNvSpPr>
            <a:spLocks/>
          </p:cNvSpPr>
          <p:nvPr/>
        </p:nvSpPr>
        <p:spPr bwMode="auto">
          <a:xfrm>
            <a:off x="518598" y="1650585"/>
            <a:ext cx="70373" cy="124253"/>
          </a:xfrm>
          <a:custGeom>
            <a:avLst/>
            <a:gdLst>
              <a:gd name="T0" fmla="*/ 166 w 198"/>
              <a:gd name="T1" fmla="*/ 351 h 351"/>
              <a:gd name="T2" fmla="*/ 0 w 198"/>
              <a:gd name="T3" fmla="*/ 15 h 351"/>
              <a:gd name="T4" fmla="*/ 31 w 198"/>
              <a:gd name="T5" fmla="*/ 0 h 351"/>
              <a:gd name="T6" fmla="*/ 198 w 198"/>
              <a:gd name="T7" fmla="*/ 335 h 351"/>
              <a:gd name="T8" fmla="*/ 166 w 198"/>
              <a:gd name="T9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351">
                <a:moveTo>
                  <a:pt x="166" y="351"/>
                </a:moveTo>
                <a:lnTo>
                  <a:pt x="0" y="15"/>
                </a:lnTo>
                <a:lnTo>
                  <a:pt x="31" y="0"/>
                </a:lnTo>
                <a:lnTo>
                  <a:pt x="198" y="335"/>
                </a:lnTo>
                <a:lnTo>
                  <a:pt x="166" y="3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3" name="Freeform 77">
            <a:extLst>
              <a:ext uri="{FF2B5EF4-FFF2-40B4-BE49-F238E27FC236}">
                <a16:creationId xmlns:a16="http://schemas.microsoft.com/office/drawing/2014/main" id="{0C6B1E49-986A-41A5-8A7A-BDA4BD4B63ED}"/>
              </a:ext>
            </a:extLst>
          </p:cNvPr>
          <p:cNvSpPr>
            <a:spLocks/>
          </p:cNvSpPr>
          <p:nvPr/>
        </p:nvSpPr>
        <p:spPr bwMode="auto">
          <a:xfrm>
            <a:off x="461420" y="1650585"/>
            <a:ext cx="70373" cy="124253"/>
          </a:xfrm>
          <a:custGeom>
            <a:avLst/>
            <a:gdLst>
              <a:gd name="T0" fmla="*/ 32 w 198"/>
              <a:gd name="T1" fmla="*/ 351 h 351"/>
              <a:gd name="T2" fmla="*/ 0 w 198"/>
              <a:gd name="T3" fmla="*/ 335 h 351"/>
              <a:gd name="T4" fmla="*/ 167 w 198"/>
              <a:gd name="T5" fmla="*/ 0 h 351"/>
              <a:gd name="T6" fmla="*/ 198 w 198"/>
              <a:gd name="T7" fmla="*/ 15 h 351"/>
              <a:gd name="T8" fmla="*/ 32 w 198"/>
              <a:gd name="T9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351">
                <a:moveTo>
                  <a:pt x="32" y="351"/>
                </a:moveTo>
                <a:lnTo>
                  <a:pt x="0" y="335"/>
                </a:lnTo>
                <a:lnTo>
                  <a:pt x="167" y="0"/>
                </a:lnTo>
                <a:lnTo>
                  <a:pt x="198" y="15"/>
                </a:lnTo>
                <a:lnTo>
                  <a:pt x="32" y="3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4" name="Freeform 78">
            <a:extLst>
              <a:ext uri="{FF2B5EF4-FFF2-40B4-BE49-F238E27FC236}">
                <a16:creationId xmlns:a16="http://schemas.microsoft.com/office/drawing/2014/main" id="{85609F40-6395-419E-9120-4CA8DA6A1F3D}"/>
              </a:ext>
            </a:extLst>
          </p:cNvPr>
          <p:cNvSpPr>
            <a:spLocks/>
          </p:cNvSpPr>
          <p:nvPr/>
        </p:nvSpPr>
        <p:spPr bwMode="auto">
          <a:xfrm>
            <a:off x="402042" y="1650585"/>
            <a:ext cx="70373" cy="124253"/>
          </a:xfrm>
          <a:custGeom>
            <a:avLst/>
            <a:gdLst>
              <a:gd name="T0" fmla="*/ 166 w 198"/>
              <a:gd name="T1" fmla="*/ 351 h 351"/>
              <a:gd name="T2" fmla="*/ 0 w 198"/>
              <a:gd name="T3" fmla="*/ 15 h 351"/>
              <a:gd name="T4" fmla="*/ 31 w 198"/>
              <a:gd name="T5" fmla="*/ 0 h 351"/>
              <a:gd name="T6" fmla="*/ 198 w 198"/>
              <a:gd name="T7" fmla="*/ 335 h 351"/>
              <a:gd name="T8" fmla="*/ 166 w 198"/>
              <a:gd name="T9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351">
                <a:moveTo>
                  <a:pt x="166" y="351"/>
                </a:moveTo>
                <a:lnTo>
                  <a:pt x="0" y="15"/>
                </a:lnTo>
                <a:lnTo>
                  <a:pt x="31" y="0"/>
                </a:lnTo>
                <a:lnTo>
                  <a:pt x="198" y="335"/>
                </a:lnTo>
                <a:lnTo>
                  <a:pt x="166" y="3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5" name="Freeform 79">
            <a:extLst>
              <a:ext uri="{FF2B5EF4-FFF2-40B4-BE49-F238E27FC236}">
                <a16:creationId xmlns:a16="http://schemas.microsoft.com/office/drawing/2014/main" id="{77BA5DB7-085A-4375-86CB-FE21E5D66FAE}"/>
              </a:ext>
            </a:extLst>
          </p:cNvPr>
          <p:cNvSpPr>
            <a:spLocks/>
          </p:cNvSpPr>
          <p:nvPr/>
        </p:nvSpPr>
        <p:spPr bwMode="auto">
          <a:xfrm>
            <a:off x="344864" y="1650585"/>
            <a:ext cx="70373" cy="124253"/>
          </a:xfrm>
          <a:custGeom>
            <a:avLst/>
            <a:gdLst>
              <a:gd name="T0" fmla="*/ 32 w 198"/>
              <a:gd name="T1" fmla="*/ 351 h 351"/>
              <a:gd name="T2" fmla="*/ 0 w 198"/>
              <a:gd name="T3" fmla="*/ 335 h 351"/>
              <a:gd name="T4" fmla="*/ 167 w 198"/>
              <a:gd name="T5" fmla="*/ 0 h 351"/>
              <a:gd name="T6" fmla="*/ 198 w 198"/>
              <a:gd name="T7" fmla="*/ 15 h 351"/>
              <a:gd name="T8" fmla="*/ 32 w 198"/>
              <a:gd name="T9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351">
                <a:moveTo>
                  <a:pt x="32" y="351"/>
                </a:moveTo>
                <a:lnTo>
                  <a:pt x="0" y="335"/>
                </a:lnTo>
                <a:lnTo>
                  <a:pt x="167" y="0"/>
                </a:lnTo>
                <a:lnTo>
                  <a:pt x="198" y="15"/>
                </a:lnTo>
                <a:lnTo>
                  <a:pt x="32" y="3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6" name="Freeform 80">
            <a:extLst>
              <a:ext uri="{FF2B5EF4-FFF2-40B4-BE49-F238E27FC236}">
                <a16:creationId xmlns:a16="http://schemas.microsoft.com/office/drawing/2014/main" id="{29D66996-AC65-47AB-820F-227014233C13}"/>
              </a:ext>
            </a:extLst>
          </p:cNvPr>
          <p:cNvSpPr>
            <a:spLocks/>
          </p:cNvSpPr>
          <p:nvPr/>
        </p:nvSpPr>
        <p:spPr bwMode="auto">
          <a:xfrm>
            <a:off x="285486" y="1650585"/>
            <a:ext cx="70373" cy="124253"/>
          </a:xfrm>
          <a:custGeom>
            <a:avLst/>
            <a:gdLst>
              <a:gd name="T0" fmla="*/ 166 w 198"/>
              <a:gd name="T1" fmla="*/ 351 h 351"/>
              <a:gd name="T2" fmla="*/ 0 w 198"/>
              <a:gd name="T3" fmla="*/ 15 h 351"/>
              <a:gd name="T4" fmla="*/ 31 w 198"/>
              <a:gd name="T5" fmla="*/ 0 h 351"/>
              <a:gd name="T6" fmla="*/ 198 w 198"/>
              <a:gd name="T7" fmla="*/ 335 h 351"/>
              <a:gd name="T8" fmla="*/ 166 w 198"/>
              <a:gd name="T9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351">
                <a:moveTo>
                  <a:pt x="166" y="351"/>
                </a:moveTo>
                <a:lnTo>
                  <a:pt x="0" y="15"/>
                </a:lnTo>
                <a:lnTo>
                  <a:pt x="31" y="0"/>
                </a:lnTo>
                <a:lnTo>
                  <a:pt x="198" y="335"/>
                </a:lnTo>
                <a:lnTo>
                  <a:pt x="166" y="3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7" name="Freeform 81">
            <a:extLst>
              <a:ext uri="{FF2B5EF4-FFF2-40B4-BE49-F238E27FC236}">
                <a16:creationId xmlns:a16="http://schemas.microsoft.com/office/drawing/2014/main" id="{C01323A7-2020-4415-B6FD-2DFD99AB5EBE}"/>
              </a:ext>
            </a:extLst>
          </p:cNvPr>
          <p:cNvSpPr>
            <a:spLocks/>
          </p:cNvSpPr>
          <p:nvPr/>
        </p:nvSpPr>
        <p:spPr bwMode="auto">
          <a:xfrm>
            <a:off x="228308" y="1650585"/>
            <a:ext cx="70373" cy="124253"/>
          </a:xfrm>
          <a:custGeom>
            <a:avLst/>
            <a:gdLst>
              <a:gd name="T0" fmla="*/ 31 w 198"/>
              <a:gd name="T1" fmla="*/ 351 h 351"/>
              <a:gd name="T2" fmla="*/ 0 w 198"/>
              <a:gd name="T3" fmla="*/ 335 h 351"/>
              <a:gd name="T4" fmla="*/ 166 w 198"/>
              <a:gd name="T5" fmla="*/ 0 h 351"/>
              <a:gd name="T6" fmla="*/ 198 w 198"/>
              <a:gd name="T7" fmla="*/ 15 h 351"/>
              <a:gd name="T8" fmla="*/ 31 w 198"/>
              <a:gd name="T9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351">
                <a:moveTo>
                  <a:pt x="31" y="351"/>
                </a:moveTo>
                <a:lnTo>
                  <a:pt x="0" y="335"/>
                </a:lnTo>
                <a:lnTo>
                  <a:pt x="166" y="0"/>
                </a:lnTo>
                <a:lnTo>
                  <a:pt x="198" y="15"/>
                </a:lnTo>
                <a:lnTo>
                  <a:pt x="31" y="3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8" name="Freeform 82">
            <a:extLst>
              <a:ext uri="{FF2B5EF4-FFF2-40B4-BE49-F238E27FC236}">
                <a16:creationId xmlns:a16="http://schemas.microsoft.com/office/drawing/2014/main" id="{E45EDDB9-F796-4ACE-9B66-84D49F1E11F6}"/>
              </a:ext>
            </a:extLst>
          </p:cNvPr>
          <p:cNvSpPr>
            <a:spLocks/>
          </p:cNvSpPr>
          <p:nvPr/>
        </p:nvSpPr>
        <p:spPr bwMode="auto">
          <a:xfrm>
            <a:off x="168930" y="1650585"/>
            <a:ext cx="70373" cy="124253"/>
          </a:xfrm>
          <a:custGeom>
            <a:avLst/>
            <a:gdLst>
              <a:gd name="T0" fmla="*/ 166 w 197"/>
              <a:gd name="T1" fmla="*/ 351 h 351"/>
              <a:gd name="T2" fmla="*/ 0 w 197"/>
              <a:gd name="T3" fmla="*/ 15 h 351"/>
              <a:gd name="T4" fmla="*/ 31 w 197"/>
              <a:gd name="T5" fmla="*/ 0 h 351"/>
              <a:gd name="T6" fmla="*/ 197 w 197"/>
              <a:gd name="T7" fmla="*/ 335 h 351"/>
              <a:gd name="T8" fmla="*/ 166 w 197"/>
              <a:gd name="T9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" h="351">
                <a:moveTo>
                  <a:pt x="166" y="351"/>
                </a:moveTo>
                <a:lnTo>
                  <a:pt x="0" y="15"/>
                </a:lnTo>
                <a:lnTo>
                  <a:pt x="31" y="0"/>
                </a:lnTo>
                <a:lnTo>
                  <a:pt x="197" y="335"/>
                </a:lnTo>
                <a:lnTo>
                  <a:pt x="166" y="3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9" name="Freeform 83">
            <a:extLst>
              <a:ext uri="{FF2B5EF4-FFF2-40B4-BE49-F238E27FC236}">
                <a16:creationId xmlns:a16="http://schemas.microsoft.com/office/drawing/2014/main" id="{11EF00DB-98C5-43D4-B91D-5E25AE65ECBE}"/>
              </a:ext>
            </a:extLst>
          </p:cNvPr>
          <p:cNvSpPr>
            <a:spLocks/>
          </p:cNvSpPr>
          <p:nvPr/>
        </p:nvSpPr>
        <p:spPr bwMode="auto">
          <a:xfrm>
            <a:off x="111752" y="1650585"/>
            <a:ext cx="70373" cy="124253"/>
          </a:xfrm>
          <a:custGeom>
            <a:avLst/>
            <a:gdLst>
              <a:gd name="T0" fmla="*/ 31 w 198"/>
              <a:gd name="T1" fmla="*/ 351 h 351"/>
              <a:gd name="T2" fmla="*/ 0 w 198"/>
              <a:gd name="T3" fmla="*/ 335 h 351"/>
              <a:gd name="T4" fmla="*/ 166 w 198"/>
              <a:gd name="T5" fmla="*/ 0 h 351"/>
              <a:gd name="T6" fmla="*/ 198 w 198"/>
              <a:gd name="T7" fmla="*/ 15 h 351"/>
              <a:gd name="T8" fmla="*/ 31 w 198"/>
              <a:gd name="T9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8" h="351">
                <a:moveTo>
                  <a:pt x="31" y="351"/>
                </a:moveTo>
                <a:lnTo>
                  <a:pt x="0" y="335"/>
                </a:lnTo>
                <a:lnTo>
                  <a:pt x="166" y="0"/>
                </a:lnTo>
                <a:lnTo>
                  <a:pt x="198" y="15"/>
                </a:lnTo>
                <a:lnTo>
                  <a:pt x="31" y="3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0" name="Freeform 84">
            <a:extLst>
              <a:ext uri="{FF2B5EF4-FFF2-40B4-BE49-F238E27FC236}">
                <a16:creationId xmlns:a16="http://schemas.microsoft.com/office/drawing/2014/main" id="{5C8E4E15-6F3A-435D-ACC1-9CC7822315E8}"/>
              </a:ext>
            </a:extLst>
          </p:cNvPr>
          <p:cNvSpPr>
            <a:spLocks/>
          </p:cNvSpPr>
          <p:nvPr/>
        </p:nvSpPr>
        <p:spPr bwMode="auto">
          <a:xfrm>
            <a:off x="305279" y="1786933"/>
            <a:ext cx="263900" cy="173735"/>
          </a:xfrm>
          <a:custGeom>
            <a:avLst/>
            <a:gdLst>
              <a:gd name="T0" fmla="*/ 704 w 742"/>
              <a:gd name="T1" fmla="*/ 489 h 489"/>
              <a:gd name="T2" fmla="*/ 38 w 742"/>
              <a:gd name="T3" fmla="*/ 489 h 489"/>
              <a:gd name="T4" fmla="*/ 0 w 742"/>
              <a:gd name="T5" fmla="*/ 451 h 489"/>
              <a:gd name="T6" fmla="*/ 0 w 742"/>
              <a:gd name="T7" fmla="*/ 38 h 489"/>
              <a:gd name="T8" fmla="*/ 38 w 742"/>
              <a:gd name="T9" fmla="*/ 0 h 489"/>
              <a:gd name="T10" fmla="*/ 704 w 742"/>
              <a:gd name="T11" fmla="*/ 0 h 489"/>
              <a:gd name="T12" fmla="*/ 742 w 742"/>
              <a:gd name="T13" fmla="*/ 38 h 489"/>
              <a:gd name="T14" fmla="*/ 742 w 742"/>
              <a:gd name="T15" fmla="*/ 451 h 489"/>
              <a:gd name="T16" fmla="*/ 704 w 742"/>
              <a:gd name="T17" fmla="*/ 489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42" h="489">
                <a:moveTo>
                  <a:pt x="704" y="489"/>
                </a:moveTo>
                <a:lnTo>
                  <a:pt x="38" y="489"/>
                </a:lnTo>
                <a:cubicBezTo>
                  <a:pt x="17" y="489"/>
                  <a:pt x="0" y="472"/>
                  <a:pt x="0" y="451"/>
                </a:cubicBezTo>
                <a:lnTo>
                  <a:pt x="0" y="38"/>
                </a:lnTo>
                <a:cubicBezTo>
                  <a:pt x="0" y="17"/>
                  <a:pt x="17" y="0"/>
                  <a:pt x="38" y="0"/>
                </a:cubicBezTo>
                <a:lnTo>
                  <a:pt x="704" y="0"/>
                </a:lnTo>
                <a:cubicBezTo>
                  <a:pt x="725" y="0"/>
                  <a:pt x="742" y="17"/>
                  <a:pt x="742" y="38"/>
                </a:cubicBezTo>
                <a:lnTo>
                  <a:pt x="742" y="451"/>
                </a:lnTo>
                <a:cubicBezTo>
                  <a:pt x="742" y="472"/>
                  <a:pt x="725" y="489"/>
                  <a:pt x="704" y="48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1" name="Freeform 85">
            <a:extLst>
              <a:ext uri="{FF2B5EF4-FFF2-40B4-BE49-F238E27FC236}">
                <a16:creationId xmlns:a16="http://schemas.microsoft.com/office/drawing/2014/main" id="{DDB66C2D-690D-482D-A04E-C9BD150AC8AE}"/>
              </a:ext>
            </a:extLst>
          </p:cNvPr>
          <p:cNvSpPr>
            <a:spLocks/>
          </p:cNvSpPr>
          <p:nvPr/>
        </p:nvSpPr>
        <p:spPr bwMode="auto">
          <a:xfrm>
            <a:off x="303079" y="1867202"/>
            <a:ext cx="267200" cy="61577"/>
          </a:xfrm>
          <a:custGeom>
            <a:avLst/>
            <a:gdLst>
              <a:gd name="T0" fmla="*/ 711 w 752"/>
              <a:gd name="T1" fmla="*/ 0 h 174"/>
              <a:gd name="T2" fmla="*/ 41 w 752"/>
              <a:gd name="T3" fmla="*/ 0 h 174"/>
              <a:gd name="T4" fmla="*/ 0 w 752"/>
              <a:gd name="T5" fmla="*/ 42 h 174"/>
              <a:gd name="T6" fmla="*/ 0 w 752"/>
              <a:gd name="T7" fmla="*/ 132 h 174"/>
              <a:gd name="T8" fmla="*/ 41 w 752"/>
              <a:gd name="T9" fmla="*/ 174 h 174"/>
              <a:gd name="T10" fmla="*/ 711 w 752"/>
              <a:gd name="T11" fmla="*/ 174 h 174"/>
              <a:gd name="T12" fmla="*/ 752 w 752"/>
              <a:gd name="T13" fmla="*/ 132 h 174"/>
              <a:gd name="T14" fmla="*/ 752 w 752"/>
              <a:gd name="T15" fmla="*/ 42 h 174"/>
              <a:gd name="T16" fmla="*/ 711 w 752"/>
              <a:gd name="T17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52" h="174">
                <a:moveTo>
                  <a:pt x="711" y="0"/>
                </a:moveTo>
                <a:lnTo>
                  <a:pt x="41" y="0"/>
                </a:lnTo>
                <a:cubicBezTo>
                  <a:pt x="18" y="0"/>
                  <a:pt x="0" y="19"/>
                  <a:pt x="0" y="42"/>
                </a:cubicBezTo>
                <a:lnTo>
                  <a:pt x="0" y="132"/>
                </a:lnTo>
                <a:cubicBezTo>
                  <a:pt x="0" y="155"/>
                  <a:pt x="18" y="174"/>
                  <a:pt x="41" y="174"/>
                </a:cubicBezTo>
                <a:lnTo>
                  <a:pt x="711" y="174"/>
                </a:lnTo>
                <a:cubicBezTo>
                  <a:pt x="733" y="174"/>
                  <a:pt x="752" y="155"/>
                  <a:pt x="752" y="132"/>
                </a:cubicBezTo>
                <a:lnTo>
                  <a:pt x="752" y="42"/>
                </a:lnTo>
                <a:cubicBezTo>
                  <a:pt x="752" y="19"/>
                  <a:pt x="733" y="0"/>
                  <a:pt x="711" y="0"/>
                </a:cubicBezTo>
                <a:close/>
              </a:path>
            </a:pathLst>
          </a:custGeom>
          <a:solidFill>
            <a:srgbClr val="520725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2" name="Freeform 86">
            <a:extLst>
              <a:ext uri="{FF2B5EF4-FFF2-40B4-BE49-F238E27FC236}">
                <a16:creationId xmlns:a16="http://schemas.microsoft.com/office/drawing/2014/main" id="{2A8E3F11-993D-42EF-B152-7895B1837C43}"/>
              </a:ext>
            </a:extLst>
          </p:cNvPr>
          <p:cNvSpPr>
            <a:spLocks/>
          </p:cNvSpPr>
          <p:nvPr/>
        </p:nvSpPr>
        <p:spPr bwMode="auto">
          <a:xfrm>
            <a:off x="506502" y="1867202"/>
            <a:ext cx="63776" cy="53880"/>
          </a:xfrm>
          <a:custGeom>
            <a:avLst/>
            <a:gdLst>
              <a:gd name="T0" fmla="*/ 181 w 181"/>
              <a:gd name="T1" fmla="*/ 98 h 152"/>
              <a:gd name="T2" fmla="*/ 152 w 181"/>
              <a:gd name="T3" fmla="*/ 152 h 152"/>
              <a:gd name="T4" fmla="*/ 0 w 181"/>
              <a:gd name="T5" fmla="*/ 0 h 152"/>
              <a:gd name="T6" fmla="*/ 83 w 181"/>
              <a:gd name="T7" fmla="*/ 0 h 152"/>
              <a:gd name="T8" fmla="*/ 181 w 181"/>
              <a:gd name="T9" fmla="*/ 9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" h="152">
                <a:moveTo>
                  <a:pt x="181" y="98"/>
                </a:moveTo>
                <a:cubicBezTo>
                  <a:pt x="178" y="120"/>
                  <a:pt x="167" y="139"/>
                  <a:pt x="152" y="152"/>
                </a:cubicBezTo>
                <a:lnTo>
                  <a:pt x="0" y="0"/>
                </a:lnTo>
                <a:lnTo>
                  <a:pt x="83" y="0"/>
                </a:lnTo>
                <a:lnTo>
                  <a:pt x="181" y="98"/>
                </a:lnTo>
                <a:close/>
              </a:path>
            </a:pathLst>
          </a:custGeom>
          <a:solidFill>
            <a:srgbClr val="3323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3" name="Freeform 87">
            <a:extLst>
              <a:ext uri="{FF2B5EF4-FFF2-40B4-BE49-F238E27FC236}">
                <a16:creationId xmlns:a16="http://schemas.microsoft.com/office/drawing/2014/main" id="{C0112A24-8CA9-40A1-9144-E4B4B0F253EC}"/>
              </a:ext>
            </a:extLst>
          </p:cNvPr>
          <p:cNvSpPr>
            <a:spLocks/>
          </p:cNvSpPr>
          <p:nvPr/>
        </p:nvSpPr>
        <p:spPr bwMode="auto">
          <a:xfrm>
            <a:off x="331668" y="1867202"/>
            <a:ext cx="91266" cy="61577"/>
          </a:xfrm>
          <a:custGeom>
            <a:avLst/>
            <a:gdLst>
              <a:gd name="T0" fmla="*/ 7 w 256"/>
              <a:gd name="T1" fmla="*/ 0 h 174"/>
              <a:gd name="T2" fmla="*/ 83 w 256"/>
              <a:gd name="T3" fmla="*/ 0 h 174"/>
              <a:gd name="T4" fmla="*/ 256 w 256"/>
              <a:gd name="T5" fmla="*/ 174 h 174"/>
              <a:gd name="T6" fmla="*/ 173 w 256"/>
              <a:gd name="T7" fmla="*/ 174 h 174"/>
              <a:gd name="T8" fmla="*/ 0 w 256"/>
              <a:gd name="T9" fmla="*/ 1 h 174"/>
              <a:gd name="T10" fmla="*/ 7 w 256"/>
              <a:gd name="T11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6" h="174">
                <a:moveTo>
                  <a:pt x="7" y="0"/>
                </a:moveTo>
                <a:lnTo>
                  <a:pt x="83" y="0"/>
                </a:lnTo>
                <a:lnTo>
                  <a:pt x="256" y="174"/>
                </a:lnTo>
                <a:lnTo>
                  <a:pt x="173" y="174"/>
                </a:lnTo>
                <a:lnTo>
                  <a:pt x="0" y="1"/>
                </a:lnTo>
                <a:cubicBezTo>
                  <a:pt x="3" y="1"/>
                  <a:pt x="5" y="0"/>
                  <a:pt x="7" y="0"/>
                </a:cubicBezTo>
                <a:close/>
              </a:path>
            </a:pathLst>
          </a:custGeom>
          <a:solidFill>
            <a:srgbClr val="3323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4" name="Freeform 88">
            <a:extLst>
              <a:ext uri="{FF2B5EF4-FFF2-40B4-BE49-F238E27FC236}">
                <a16:creationId xmlns:a16="http://schemas.microsoft.com/office/drawing/2014/main" id="{5FA45A3E-4DA2-4C35-BBEB-B1FABA9E2E73}"/>
              </a:ext>
            </a:extLst>
          </p:cNvPr>
          <p:cNvSpPr>
            <a:spLocks/>
          </p:cNvSpPr>
          <p:nvPr/>
        </p:nvSpPr>
        <p:spPr bwMode="auto">
          <a:xfrm>
            <a:off x="303079" y="1877099"/>
            <a:ext cx="61577" cy="51681"/>
          </a:xfrm>
          <a:custGeom>
            <a:avLst/>
            <a:gdLst>
              <a:gd name="T0" fmla="*/ 24 w 171"/>
              <a:gd name="T1" fmla="*/ 0 h 147"/>
              <a:gd name="T2" fmla="*/ 171 w 171"/>
              <a:gd name="T3" fmla="*/ 147 h 147"/>
              <a:gd name="T4" fmla="*/ 88 w 171"/>
              <a:gd name="T5" fmla="*/ 147 h 147"/>
              <a:gd name="T6" fmla="*/ 0 w 171"/>
              <a:gd name="T7" fmla="*/ 58 h 147"/>
              <a:gd name="T8" fmla="*/ 24 w 171"/>
              <a:gd name="T9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" h="147">
                <a:moveTo>
                  <a:pt x="24" y="0"/>
                </a:moveTo>
                <a:lnTo>
                  <a:pt x="171" y="147"/>
                </a:lnTo>
                <a:lnTo>
                  <a:pt x="88" y="147"/>
                </a:lnTo>
                <a:lnTo>
                  <a:pt x="0" y="58"/>
                </a:lnTo>
                <a:cubicBezTo>
                  <a:pt x="0" y="36"/>
                  <a:pt x="9" y="15"/>
                  <a:pt x="24" y="0"/>
                </a:cubicBezTo>
                <a:close/>
              </a:path>
            </a:pathLst>
          </a:custGeom>
          <a:solidFill>
            <a:srgbClr val="3323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5" name="Freeform 89">
            <a:extLst>
              <a:ext uri="{FF2B5EF4-FFF2-40B4-BE49-F238E27FC236}">
                <a16:creationId xmlns:a16="http://schemas.microsoft.com/office/drawing/2014/main" id="{E2560B5D-BDDE-4873-B150-B396278CD592}"/>
              </a:ext>
            </a:extLst>
          </p:cNvPr>
          <p:cNvSpPr>
            <a:spLocks/>
          </p:cNvSpPr>
          <p:nvPr/>
        </p:nvSpPr>
        <p:spPr bwMode="auto">
          <a:xfrm>
            <a:off x="389946" y="1867202"/>
            <a:ext cx="91266" cy="61577"/>
          </a:xfrm>
          <a:custGeom>
            <a:avLst/>
            <a:gdLst>
              <a:gd name="T0" fmla="*/ 257 w 257"/>
              <a:gd name="T1" fmla="*/ 174 h 174"/>
              <a:gd name="T2" fmla="*/ 174 w 257"/>
              <a:gd name="T3" fmla="*/ 174 h 174"/>
              <a:gd name="T4" fmla="*/ 0 w 257"/>
              <a:gd name="T5" fmla="*/ 0 h 174"/>
              <a:gd name="T6" fmla="*/ 83 w 257"/>
              <a:gd name="T7" fmla="*/ 0 h 174"/>
              <a:gd name="T8" fmla="*/ 257 w 257"/>
              <a:gd name="T9" fmla="*/ 174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7" h="174">
                <a:moveTo>
                  <a:pt x="257" y="174"/>
                </a:moveTo>
                <a:lnTo>
                  <a:pt x="174" y="174"/>
                </a:lnTo>
                <a:lnTo>
                  <a:pt x="0" y="0"/>
                </a:lnTo>
                <a:lnTo>
                  <a:pt x="83" y="0"/>
                </a:lnTo>
                <a:lnTo>
                  <a:pt x="257" y="174"/>
                </a:lnTo>
                <a:close/>
              </a:path>
            </a:pathLst>
          </a:custGeom>
          <a:solidFill>
            <a:srgbClr val="3323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6" name="Freeform 90">
            <a:extLst>
              <a:ext uri="{FF2B5EF4-FFF2-40B4-BE49-F238E27FC236}">
                <a16:creationId xmlns:a16="http://schemas.microsoft.com/office/drawing/2014/main" id="{044B82AC-E872-4C73-A356-B172A54DB4ED}"/>
              </a:ext>
            </a:extLst>
          </p:cNvPr>
          <p:cNvSpPr>
            <a:spLocks/>
          </p:cNvSpPr>
          <p:nvPr/>
        </p:nvSpPr>
        <p:spPr bwMode="auto">
          <a:xfrm>
            <a:off x="448224" y="1867202"/>
            <a:ext cx="91266" cy="61577"/>
          </a:xfrm>
          <a:custGeom>
            <a:avLst/>
            <a:gdLst>
              <a:gd name="T0" fmla="*/ 257 w 257"/>
              <a:gd name="T1" fmla="*/ 174 h 174"/>
              <a:gd name="T2" fmla="*/ 173 w 257"/>
              <a:gd name="T3" fmla="*/ 174 h 174"/>
              <a:gd name="T4" fmla="*/ 0 w 257"/>
              <a:gd name="T5" fmla="*/ 0 h 174"/>
              <a:gd name="T6" fmla="*/ 83 w 257"/>
              <a:gd name="T7" fmla="*/ 0 h 174"/>
              <a:gd name="T8" fmla="*/ 257 w 257"/>
              <a:gd name="T9" fmla="*/ 174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7" h="174">
                <a:moveTo>
                  <a:pt x="257" y="174"/>
                </a:moveTo>
                <a:lnTo>
                  <a:pt x="173" y="174"/>
                </a:lnTo>
                <a:lnTo>
                  <a:pt x="0" y="0"/>
                </a:lnTo>
                <a:lnTo>
                  <a:pt x="83" y="0"/>
                </a:lnTo>
                <a:lnTo>
                  <a:pt x="257" y="174"/>
                </a:lnTo>
                <a:close/>
              </a:path>
            </a:pathLst>
          </a:custGeom>
          <a:solidFill>
            <a:srgbClr val="3323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7" name="Freeform 91">
            <a:extLst>
              <a:ext uri="{FF2B5EF4-FFF2-40B4-BE49-F238E27FC236}">
                <a16:creationId xmlns:a16="http://schemas.microsoft.com/office/drawing/2014/main" id="{42EC9C7B-61F1-412F-BDDF-F32FBC9BB054}"/>
              </a:ext>
            </a:extLst>
          </p:cNvPr>
          <p:cNvSpPr>
            <a:spLocks/>
          </p:cNvSpPr>
          <p:nvPr/>
        </p:nvSpPr>
        <p:spPr bwMode="auto">
          <a:xfrm>
            <a:off x="78764" y="1641788"/>
            <a:ext cx="903858" cy="146245"/>
          </a:xfrm>
          <a:custGeom>
            <a:avLst/>
            <a:gdLst>
              <a:gd name="T0" fmla="*/ 67 w 2543"/>
              <a:gd name="T1" fmla="*/ 409 h 409"/>
              <a:gd name="T2" fmla="*/ 0 w 2543"/>
              <a:gd name="T3" fmla="*/ 391 h 409"/>
              <a:gd name="T4" fmla="*/ 106 w 2543"/>
              <a:gd name="T5" fmla="*/ 0 h 409"/>
              <a:gd name="T6" fmla="*/ 2402 w 2543"/>
              <a:gd name="T7" fmla="*/ 0 h 409"/>
              <a:gd name="T8" fmla="*/ 2543 w 2543"/>
              <a:gd name="T9" fmla="*/ 358 h 409"/>
              <a:gd name="T10" fmla="*/ 2478 w 2543"/>
              <a:gd name="T11" fmla="*/ 384 h 409"/>
              <a:gd name="T12" fmla="*/ 2354 w 2543"/>
              <a:gd name="T13" fmla="*/ 70 h 409"/>
              <a:gd name="T14" fmla="*/ 159 w 2543"/>
              <a:gd name="T15" fmla="*/ 70 h 409"/>
              <a:gd name="T16" fmla="*/ 67 w 2543"/>
              <a:gd name="T17" fmla="*/ 409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43" h="409">
                <a:moveTo>
                  <a:pt x="67" y="409"/>
                </a:moveTo>
                <a:lnTo>
                  <a:pt x="0" y="391"/>
                </a:lnTo>
                <a:lnTo>
                  <a:pt x="106" y="0"/>
                </a:lnTo>
                <a:lnTo>
                  <a:pt x="2402" y="0"/>
                </a:lnTo>
                <a:lnTo>
                  <a:pt x="2543" y="358"/>
                </a:lnTo>
                <a:lnTo>
                  <a:pt x="2478" y="384"/>
                </a:lnTo>
                <a:lnTo>
                  <a:pt x="2354" y="70"/>
                </a:lnTo>
                <a:lnTo>
                  <a:pt x="159" y="70"/>
                </a:lnTo>
                <a:lnTo>
                  <a:pt x="67" y="409"/>
                </a:lnTo>
                <a:close/>
              </a:path>
            </a:pathLst>
          </a:custGeom>
          <a:solidFill>
            <a:srgbClr val="520725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8" name="Rectangle 92">
            <a:extLst>
              <a:ext uri="{FF2B5EF4-FFF2-40B4-BE49-F238E27FC236}">
                <a16:creationId xmlns:a16="http://schemas.microsoft.com/office/drawing/2014/main" id="{6B57AB42-EF20-4C68-99A0-F6A6B186F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59" y="1756145"/>
            <a:ext cx="921452" cy="30788"/>
          </a:xfrm>
          <a:prstGeom prst="rect">
            <a:avLst/>
          </a:prstGeom>
          <a:solidFill>
            <a:srgbClr val="5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FD0976A9-27FD-4E9B-9FDB-D4B11A7A9795}"/>
              </a:ext>
            </a:extLst>
          </p:cNvPr>
          <p:cNvGrpSpPr/>
          <p:nvPr/>
        </p:nvGrpSpPr>
        <p:grpSpPr>
          <a:xfrm>
            <a:off x="1314697" y="1641787"/>
            <a:ext cx="3413275" cy="148445"/>
            <a:chOff x="1758327" y="1781018"/>
            <a:chExt cx="2420551" cy="197926"/>
          </a:xfrm>
          <a:solidFill>
            <a:srgbClr val="500000"/>
          </a:solidFill>
        </p:grpSpPr>
        <p:sp>
          <p:nvSpPr>
            <p:cNvPr id="450" name="Freeform 93">
              <a:extLst>
                <a:ext uri="{FF2B5EF4-FFF2-40B4-BE49-F238E27FC236}">
                  <a16:creationId xmlns:a16="http://schemas.microsoft.com/office/drawing/2014/main" id="{25464DB9-F68B-430B-87FC-CD129AAA0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0844" y="1781018"/>
              <a:ext cx="2378034" cy="197926"/>
            </a:xfrm>
            <a:custGeom>
              <a:avLst/>
              <a:gdLst>
                <a:gd name="T0" fmla="*/ 4956 w 5018"/>
                <a:gd name="T1" fmla="*/ 416 h 416"/>
                <a:gd name="T2" fmla="*/ 4768 w 5018"/>
                <a:gd name="T3" fmla="*/ 70 h 416"/>
                <a:gd name="T4" fmla="*/ 309 w 5018"/>
                <a:gd name="T5" fmla="*/ 70 h 416"/>
                <a:gd name="T6" fmla="*/ 55 w 5018"/>
                <a:gd name="T7" fmla="*/ 393 h 416"/>
                <a:gd name="T8" fmla="*/ 0 w 5018"/>
                <a:gd name="T9" fmla="*/ 349 h 416"/>
                <a:gd name="T10" fmla="*/ 276 w 5018"/>
                <a:gd name="T11" fmla="*/ 0 h 416"/>
                <a:gd name="T12" fmla="*/ 4810 w 5018"/>
                <a:gd name="T13" fmla="*/ 0 h 416"/>
                <a:gd name="T14" fmla="*/ 5018 w 5018"/>
                <a:gd name="T15" fmla="*/ 383 h 416"/>
                <a:gd name="T16" fmla="*/ 4956 w 5018"/>
                <a:gd name="T17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18" h="416">
                  <a:moveTo>
                    <a:pt x="4956" y="416"/>
                  </a:moveTo>
                  <a:lnTo>
                    <a:pt x="4768" y="70"/>
                  </a:lnTo>
                  <a:lnTo>
                    <a:pt x="309" y="70"/>
                  </a:lnTo>
                  <a:lnTo>
                    <a:pt x="55" y="393"/>
                  </a:lnTo>
                  <a:lnTo>
                    <a:pt x="0" y="349"/>
                  </a:lnTo>
                  <a:lnTo>
                    <a:pt x="276" y="0"/>
                  </a:lnTo>
                  <a:lnTo>
                    <a:pt x="4810" y="0"/>
                  </a:lnTo>
                  <a:lnTo>
                    <a:pt x="5018" y="383"/>
                  </a:lnTo>
                  <a:lnTo>
                    <a:pt x="4956" y="4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1" name="Freeform 94">
              <a:extLst>
                <a:ext uri="{FF2B5EF4-FFF2-40B4-BE49-F238E27FC236}">
                  <a16:creationId xmlns:a16="http://schemas.microsoft.com/office/drawing/2014/main" id="{61885E0A-0D98-4AC3-B380-9B9EA9E91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0913" y="1789815"/>
              <a:ext cx="164205" cy="170069"/>
            </a:xfrm>
            <a:custGeom>
              <a:avLst/>
              <a:gdLst>
                <a:gd name="T0" fmla="*/ 26 w 347"/>
                <a:gd name="T1" fmla="*/ 360 h 360"/>
                <a:gd name="T2" fmla="*/ 0 w 347"/>
                <a:gd name="T3" fmla="*/ 336 h 360"/>
                <a:gd name="T4" fmla="*/ 321 w 347"/>
                <a:gd name="T5" fmla="*/ 0 h 360"/>
                <a:gd name="T6" fmla="*/ 347 w 347"/>
                <a:gd name="T7" fmla="*/ 24 h 360"/>
                <a:gd name="T8" fmla="*/ 26 w 347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60">
                  <a:moveTo>
                    <a:pt x="26" y="360"/>
                  </a:moveTo>
                  <a:lnTo>
                    <a:pt x="0" y="336"/>
                  </a:lnTo>
                  <a:lnTo>
                    <a:pt x="321" y="0"/>
                  </a:lnTo>
                  <a:lnTo>
                    <a:pt x="347" y="24"/>
                  </a:lnTo>
                  <a:lnTo>
                    <a:pt x="26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2" name="Freeform 95">
              <a:extLst>
                <a:ext uri="{FF2B5EF4-FFF2-40B4-BE49-F238E27FC236}">
                  <a16:creationId xmlns:a16="http://schemas.microsoft.com/office/drawing/2014/main" id="{4F5FDEBC-4A2E-44EA-B1A2-0C529A17B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991" y="1789815"/>
              <a:ext cx="164205" cy="170069"/>
            </a:xfrm>
            <a:custGeom>
              <a:avLst/>
              <a:gdLst>
                <a:gd name="T0" fmla="*/ 321 w 346"/>
                <a:gd name="T1" fmla="*/ 360 h 360"/>
                <a:gd name="T2" fmla="*/ 0 w 346"/>
                <a:gd name="T3" fmla="*/ 24 h 360"/>
                <a:gd name="T4" fmla="*/ 25 w 346"/>
                <a:gd name="T5" fmla="*/ 0 h 360"/>
                <a:gd name="T6" fmla="*/ 346 w 346"/>
                <a:gd name="T7" fmla="*/ 336 h 360"/>
                <a:gd name="T8" fmla="*/ 321 w 346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60">
                  <a:moveTo>
                    <a:pt x="321" y="360"/>
                  </a:moveTo>
                  <a:lnTo>
                    <a:pt x="0" y="24"/>
                  </a:lnTo>
                  <a:lnTo>
                    <a:pt x="25" y="0"/>
                  </a:lnTo>
                  <a:lnTo>
                    <a:pt x="346" y="336"/>
                  </a:lnTo>
                  <a:lnTo>
                    <a:pt x="32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3" name="Freeform 96">
              <a:extLst>
                <a:ext uri="{FF2B5EF4-FFF2-40B4-BE49-F238E27FC236}">
                  <a16:creationId xmlns:a16="http://schemas.microsoft.com/office/drawing/2014/main" id="{BCFB18EE-3764-48C9-A205-4C6828966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0000" y="1789815"/>
              <a:ext cx="164205" cy="170069"/>
            </a:xfrm>
            <a:custGeom>
              <a:avLst/>
              <a:gdLst>
                <a:gd name="T0" fmla="*/ 25 w 346"/>
                <a:gd name="T1" fmla="*/ 360 h 360"/>
                <a:gd name="T2" fmla="*/ 0 w 346"/>
                <a:gd name="T3" fmla="*/ 336 h 360"/>
                <a:gd name="T4" fmla="*/ 321 w 346"/>
                <a:gd name="T5" fmla="*/ 0 h 360"/>
                <a:gd name="T6" fmla="*/ 346 w 346"/>
                <a:gd name="T7" fmla="*/ 24 h 360"/>
                <a:gd name="T8" fmla="*/ 25 w 346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60">
                  <a:moveTo>
                    <a:pt x="25" y="360"/>
                  </a:moveTo>
                  <a:lnTo>
                    <a:pt x="0" y="336"/>
                  </a:lnTo>
                  <a:lnTo>
                    <a:pt x="321" y="0"/>
                  </a:lnTo>
                  <a:lnTo>
                    <a:pt x="346" y="24"/>
                  </a:lnTo>
                  <a:lnTo>
                    <a:pt x="25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4" name="Freeform 97">
              <a:extLst>
                <a:ext uri="{FF2B5EF4-FFF2-40B4-BE49-F238E27FC236}">
                  <a16:creationId xmlns:a16="http://schemas.microsoft.com/office/drawing/2014/main" id="{1E186AA6-7A46-4D7B-A800-7813E5B10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8078" y="1789815"/>
              <a:ext cx="164205" cy="170069"/>
            </a:xfrm>
            <a:custGeom>
              <a:avLst/>
              <a:gdLst>
                <a:gd name="T0" fmla="*/ 322 w 347"/>
                <a:gd name="T1" fmla="*/ 360 h 360"/>
                <a:gd name="T2" fmla="*/ 0 w 347"/>
                <a:gd name="T3" fmla="*/ 24 h 360"/>
                <a:gd name="T4" fmla="*/ 26 w 347"/>
                <a:gd name="T5" fmla="*/ 0 h 360"/>
                <a:gd name="T6" fmla="*/ 347 w 347"/>
                <a:gd name="T7" fmla="*/ 336 h 360"/>
                <a:gd name="T8" fmla="*/ 322 w 347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60">
                  <a:moveTo>
                    <a:pt x="322" y="360"/>
                  </a:moveTo>
                  <a:lnTo>
                    <a:pt x="0" y="24"/>
                  </a:lnTo>
                  <a:lnTo>
                    <a:pt x="26" y="0"/>
                  </a:lnTo>
                  <a:lnTo>
                    <a:pt x="347" y="336"/>
                  </a:lnTo>
                  <a:lnTo>
                    <a:pt x="322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5" name="Freeform 98">
              <a:extLst>
                <a:ext uri="{FF2B5EF4-FFF2-40B4-BE49-F238E27FC236}">
                  <a16:creationId xmlns:a16="http://schemas.microsoft.com/office/drawing/2014/main" id="{717D22F2-3AD2-491F-AE47-496946EC5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9087" y="1789815"/>
              <a:ext cx="165671" cy="170069"/>
            </a:xfrm>
            <a:custGeom>
              <a:avLst/>
              <a:gdLst>
                <a:gd name="T0" fmla="*/ 26 w 347"/>
                <a:gd name="T1" fmla="*/ 360 h 360"/>
                <a:gd name="T2" fmla="*/ 0 w 347"/>
                <a:gd name="T3" fmla="*/ 336 h 360"/>
                <a:gd name="T4" fmla="*/ 322 w 347"/>
                <a:gd name="T5" fmla="*/ 0 h 360"/>
                <a:gd name="T6" fmla="*/ 347 w 347"/>
                <a:gd name="T7" fmla="*/ 24 h 360"/>
                <a:gd name="T8" fmla="*/ 26 w 347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60">
                  <a:moveTo>
                    <a:pt x="26" y="360"/>
                  </a:moveTo>
                  <a:lnTo>
                    <a:pt x="0" y="336"/>
                  </a:lnTo>
                  <a:lnTo>
                    <a:pt x="322" y="0"/>
                  </a:lnTo>
                  <a:lnTo>
                    <a:pt x="347" y="24"/>
                  </a:lnTo>
                  <a:lnTo>
                    <a:pt x="26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6" name="Freeform 99">
              <a:extLst>
                <a:ext uri="{FF2B5EF4-FFF2-40B4-BE49-F238E27FC236}">
                  <a16:creationId xmlns:a16="http://schemas.microsoft.com/office/drawing/2014/main" id="{F131A033-4517-4E1A-A340-5EBAF2407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7165" y="1789815"/>
              <a:ext cx="164205" cy="170069"/>
            </a:xfrm>
            <a:custGeom>
              <a:avLst/>
              <a:gdLst>
                <a:gd name="T0" fmla="*/ 321 w 346"/>
                <a:gd name="T1" fmla="*/ 360 h 360"/>
                <a:gd name="T2" fmla="*/ 0 w 346"/>
                <a:gd name="T3" fmla="*/ 24 h 360"/>
                <a:gd name="T4" fmla="*/ 25 w 346"/>
                <a:gd name="T5" fmla="*/ 0 h 360"/>
                <a:gd name="T6" fmla="*/ 346 w 346"/>
                <a:gd name="T7" fmla="*/ 336 h 360"/>
                <a:gd name="T8" fmla="*/ 321 w 346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60">
                  <a:moveTo>
                    <a:pt x="321" y="360"/>
                  </a:moveTo>
                  <a:lnTo>
                    <a:pt x="0" y="24"/>
                  </a:lnTo>
                  <a:lnTo>
                    <a:pt x="25" y="0"/>
                  </a:lnTo>
                  <a:lnTo>
                    <a:pt x="346" y="336"/>
                  </a:lnTo>
                  <a:lnTo>
                    <a:pt x="32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7" name="Freeform 100">
              <a:extLst>
                <a:ext uri="{FF2B5EF4-FFF2-40B4-BE49-F238E27FC236}">
                  <a16:creationId xmlns:a16="http://schemas.microsoft.com/office/drawing/2014/main" id="{271EB5FD-E552-4A54-A91D-A79A88124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9640" y="1789815"/>
              <a:ext cx="164205" cy="170069"/>
            </a:xfrm>
            <a:custGeom>
              <a:avLst/>
              <a:gdLst>
                <a:gd name="T0" fmla="*/ 25 w 347"/>
                <a:gd name="T1" fmla="*/ 360 h 360"/>
                <a:gd name="T2" fmla="*/ 0 w 347"/>
                <a:gd name="T3" fmla="*/ 336 h 360"/>
                <a:gd name="T4" fmla="*/ 321 w 347"/>
                <a:gd name="T5" fmla="*/ 0 h 360"/>
                <a:gd name="T6" fmla="*/ 347 w 347"/>
                <a:gd name="T7" fmla="*/ 24 h 360"/>
                <a:gd name="T8" fmla="*/ 25 w 347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60">
                  <a:moveTo>
                    <a:pt x="25" y="360"/>
                  </a:moveTo>
                  <a:lnTo>
                    <a:pt x="0" y="336"/>
                  </a:lnTo>
                  <a:lnTo>
                    <a:pt x="321" y="0"/>
                  </a:lnTo>
                  <a:lnTo>
                    <a:pt x="347" y="24"/>
                  </a:lnTo>
                  <a:lnTo>
                    <a:pt x="25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8" name="Freeform 101">
              <a:extLst>
                <a:ext uri="{FF2B5EF4-FFF2-40B4-BE49-F238E27FC236}">
                  <a16:creationId xmlns:a16="http://schemas.microsoft.com/office/drawing/2014/main" id="{7C47F9C6-DB70-42BB-9EB9-D0680A1C4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251" y="1789815"/>
              <a:ext cx="164205" cy="170069"/>
            </a:xfrm>
            <a:custGeom>
              <a:avLst/>
              <a:gdLst>
                <a:gd name="T0" fmla="*/ 321 w 346"/>
                <a:gd name="T1" fmla="*/ 360 h 360"/>
                <a:gd name="T2" fmla="*/ 0 w 346"/>
                <a:gd name="T3" fmla="*/ 24 h 360"/>
                <a:gd name="T4" fmla="*/ 25 w 346"/>
                <a:gd name="T5" fmla="*/ 0 h 360"/>
                <a:gd name="T6" fmla="*/ 346 w 346"/>
                <a:gd name="T7" fmla="*/ 336 h 360"/>
                <a:gd name="T8" fmla="*/ 321 w 346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60">
                  <a:moveTo>
                    <a:pt x="321" y="360"/>
                  </a:moveTo>
                  <a:lnTo>
                    <a:pt x="0" y="24"/>
                  </a:lnTo>
                  <a:lnTo>
                    <a:pt x="25" y="0"/>
                  </a:lnTo>
                  <a:lnTo>
                    <a:pt x="346" y="336"/>
                  </a:lnTo>
                  <a:lnTo>
                    <a:pt x="32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9" name="Freeform 102">
              <a:extLst>
                <a:ext uri="{FF2B5EF4-FFF2-40B4-BE49-F238E27FC236}">
                  <a16:creationId xmlns:a16="http://schemas.microsoft.com/office/drawing/2014/main" id="{49CE1D21-A8AC-4DFE-95B9-6168CA7AB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727" y="1789815"/>
              <a:ext cx="164205" cy="170069"/>
            </a:xfrm>
            <a:custGeom>
              <a:avLst/>
              <a:gdLst>
                <a:gd name="T0" fmla="*/ 25 w 346"/>
                <a:gd name="T1" fmla="*/ 360 h 360"/>
                <a:gd name="T2" fmla="*/ 0 w 346"/>
                <a:gd name="T3" fmla="*/ 336 h 360"/>
                <a:gd name="T4" fmla="*/ 321 w 346"/>
                <a:gd name="T5" fmla="*/ 0 h 360"/>
                <a:gd name="T6" fmla="*/ 346 w 346"/>
                <a:gd name="T7" fmla="*/ 24 h 360"/>
                <a:gd name="T8" fmla="*/ 25 w 346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60">
                  <a:moveTo>
                    <a:pt x="25" y="360"/>
                  </a:moveTo>
                  <a:lnTo>
                    <a:pt x="0" y="336"/>
                  </a:lnTo>
                  <a:lnTo>
                    <a:pt x="321" y="0"/>
                  </a:lnTo>
                  <a:lnTo>
                    <a:pt x="346" y="24"/>
                  </a:lnTo>
                  <a:lnTo>
                    <a:pt x="25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0" name="Freeform 103">
              <a:extLst>
                <a:ext uri="{FF2B5EF4-FFF2-40B4-BE49-F238E27FC236}">
                  <a16:creationId xmlns:a16="http://schemas.microsoft.com/office/drawing/2014/main" id="{DFC08BEE-8C09-4A98-A223-0EE658BD7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338" y="1789815"/>
              <a:ext cx="164205" cy="170069"/>
            </a:xfrm>
            <a:custGeom>
              <a:avLst/>
              <a:gdLst>
                <a:gd name="T0" fmla="*/ 321 w 347"/>
                <a:gd name="T1" fmla="*/ 360 h 360"/>
                <a:gd name="T2" fmla="*/ 0 w 347"/>
                <a:gd name="T3" fmla="*/ 24 h 360"/>
                <a:gd name="T4" fmla="*/ 25 w 347"/>
                <a:gd name="T5" fmla="*/ 0 h 360"/>
                <a:gd name="T6" fmla="*/ 347 w 347"/>
                <a:gd name="T7" fmla="*/ 336 h 360"/>
                <a:gd name="T8" fmla="*/ 321 w 347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60">
                  <a:moveTo>
                    <a:pt x="321" y="360"/>
                  </a:moveTo>
                  <a:lnTo>
                    <a:pt x="0" y="24"/>
                  </a:lnTo>
                  <a:lnTo>
                    <a:pt x="25" y="0"/>
                  </a:lnTo>
                  <a:lnTo>
                    <a:pt x="347" y="336"/>
                  </a:lnTo>
                  <a:lnTo>
                    <a:pt x="32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1" name="Freeform 104">
              <a:extLst>
                <a:ext uri="{FF2B5EF4-FFF2-40B4-BE49-F238E27FC236}">
                  <a16:creationId xmlns:a16="http://schemas.microsoft.com/office/drawing/2014/main" id="{E5E8D0F5-F883-4CFE-A242-6D19E7AE6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814" y="1789815"/>
              <a:ext cx="164205" cy="170069"/>
            </a:xfrm>
            <a:custGeom>
              <a:avLst/>
              <a:gdLst>
                <a:gd name="T0" fmla="*/ 26 w 347"/>
                <a:gd name="T1" fmla="*/ 360 h 360"/>
                <a:gd name="T2" fmla="*/ 0 w 347"/>
                <a:gd name="T3" fmla="*/ 336 h 360"/>
                <a:gd name="T4" fmla="*/ 322 w 347"/>
                <a:gd name="T5" fmla="*/ 0 h 360"/>
                <a:gd name="T6" fmla="*/ 347 w 347"/>
                <a:gd name="T7" fmla="*/ 24 h 360"/>
                <a:gd name="T8" fmla="*/ 26 w 347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60">
                  <a:moveTo>
                    <a:pt x="26" y="360"/>
                  </a:moveTo>
                  <a:lnTo>
                    <a:pt x="0" y="336"/>
                  </a:lnTo>
                  <a:lnTo>
                    <a:pt x="322" y="0"/>
                  </a:lnTo>
                  <a:lnTo>
                    <a:pt x="347" y="24"/>
                  </a:lnTo>
                  <a:lnTo>
                    <a:pt x="26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2" name="Freeform 105">
              <a:extLst>
                <a:ext uri="{FF2B5EF4-FFF2-40B4-BE49-F238E27FC236}">
                  <a16:creationId xmlns:a16="http://schemas.microsoft.com/office/drawing/2014/main" id="{0B73620C-7E13-405E-941F-99F4C6C0E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5891" y="1789815"/>
              <a:ext cx="162739" cy="170069"/>
            </a:xfrm>
            <a:custGeom>
              <a:avLst/>
              <a:gdLst>
                <a:gd name="T0" fmla="*/ 321 w 346"/>
                <a:gd name="T1" fmla="*/ 360 h 360"/>
                <a:gd name="T2" fmla="*/ 0 w 346"/>
                <a:gd name="T3" fmla="*/ 24 h 360"/>
                <a:gd name="T4" fmla="*/ 25 w 346"/>
                <a:gd name="T5" fmla="*/ 0 h 360"/>
                <a:gd name="T6" fmla="*/ 346 w 346"/>
                <a:gd name="T7" fmla="*/ 336 h 360"/>
                <a:gd name="T8" fmla="*/ 321 w 346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60">
                  <a:moveTo>
                    <a:pt x="321" y="360"/>
                  </a:moveTo>
                  <a:lnTo>
                    <a:pt x="0" y="24"/>
                  </a:lnTo>
                  <a:lnTo>
                    <a:pt x="25" y="0"/>
                  </a:lnTo>
                  <a:lnTo>
                    <a:pt x="346" y="336"/>
                  </a:lnTo>
                  <a:lnTo>
                    <a:pt x="32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3" name="Freeform 106">
              <a:extLst>
                <a:ext uri="{FF2B5EF4-FFF2-40B4-BE49-F238E27FC236}">
                  <a16:creationId xmlns:a16="http://schemas.microsoft.com/office/drawing/2014/main" id="{9B82EE58-80CC-4CD9-B313-300F8E804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6901" y="1789815"/>
              <a:ext cx="164205" cy="170069"/>
            </a:xfrm>
            <a:custGeom>
              <a:avLst/>
              <a:gdLst>
                <a:gd name="T0" fmla="*/ 25 w 346"/>
                <a:gd name="T1" fmla="*/ 360 h 360"/>
                <a:gd name="T2" fmla="*/ 0 w 346"/>
                <a:gd name="T3" fmla="*/ 336 h 360"/>
                <a:gd name="T4" fmla="*/ 321 w 346"/>
                <a:gd name="T5" fmla="*/ 0 h 360"/>
                <a:gd name="T6" fmla="*/ 346 w 346"/>
                <a:gd name="T7" fmla="*/ 24 h 360"/>
                <a:gd name="T8" fmla="*/ 25 w 346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60">
                  <a:moveTo>
                    <a:pt x="25" y="360"/>
                  </a:moveTo>
                  <a:lnTo>
                    <a:pt x="0" y="336"/>
                  </a:lnTo>
                  <a:lnTo>
                    <a:pt x="321" y="0"/>
                  </a:lnTo>
                  <a:lnTo>
                    <a:pt x="346" y="24"/>
                  </a:lnTo>
                  <a:lnTo>
                    <a:pt x="25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4" name="Freeform 107">
              <a:extLst>
                <a:ext uri="{FF2B5EF4-FFF2-40B4-BE49-F238E27FC236}">
                  <a16:creationId xmlns:a16="http://schemas.microsoft.com/office/drawing/2014/main" id="{3BCD0A50-6C62-4D6B-A093-04D1B072F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4978" y="1789815"/>
              <a:ext cx="164205" cy="170069"/>
            </a:xfrm>
            <a:custGeom>
              <a:avLst/>
              <a:gdLst>
                <a:gd name="T0" fmla="*/ 322 w 347"/>
                <a:gd name="T1" fmla="*/ 360 h 360"/>
                <a:gd name="T2" fmla="*/ 0 w 347"/>
                <a:gd name="T3" fmla="*/ 24 h 360"/>
                <a:gd name="T4" fmla="*/ 26 w 347"/>
                <a:gd name="T5" fmla="*/ 0 h 360"/>
                <a:gd name="T6" fmla="*/ 347 w 347"/>
                <a:gd name="T7" fmla="*/ 336 h 360"/>
                <a:gd name="T8" fmla="*/ 322 w 347"/>
                <a:gd name="T9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60">
                  <a:moveTo>
                    <a:pt x="322" y="360"/>
                  </a:moveTo>
                  <a:lnTo>
                    <a:pt x="0" y="24"/>
                  </a:lnTo>
                  <a:lnTo>
                    <a:pt x="26" y="0"/>
                  </a:lnTo>
                  <a:lnTo>
                    <a:pt x="347" y="336"/>
                  </a:lnTo>
                  <a:lnTo>
                    <a:pt x="322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5" name="Rectangle 108">
              <a:extLst>
                <a:ext uri="{FF2B5EF4-FFF2-40B4-BE49-F238E27FC236}">
                  <a16:creationId xmlns:a16="http://schemas.microsoft.com/office/drawing/2014/main" id="{638FD17F-6517-4E4C-905B-E07D8A029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327" y="1933494"/>
              <a:ext cx="2397094" cy="410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40A29CFE-0F52-4C1D-9B4C-7FBA7EFD5E18}"/>
              </a:ext>
            </a:extLst>
          </p:cNvPr>
          <p:cNvGrpSpPr/>
          <p:nvPr/>
        </p:nvGrpSpPr>
        <p:grpSpPr>
          <a:xfrm>
            <a:off x="2830814" y="1786933"/>
            <a:ext cx="398050" cy="705933"/>
            <a:chOff x="2802958" y="1974545"/>
            <a:chExt cx="530733" cy="941244"/>
          </a:xfrm>
          <a:solidFill>
            <a:srgbClr val="500000"/>
          </a:solidFill>
        </p:grpSpPr>
        <p:sp>
          <p:nvSpPr>
            <p:cNvPr id="467" name="Freeform 109">
              <a:extLst>
                <a:ext uri="{FF2B5EF4-FFF2-40B4-BE49-F238E27FC236}">
                  <a16:creationId xmlns:a16="http://schemas.microsoft.com/office/drawing/2014/main" id="{12F7FE29-F79A-4C7C-A574-67D7E8F9F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1187" y="2027325"/>
              <a:ext cx="134882" cy="755048"/>
            </a:xfrm>
            <a:custGeom>
              <a:avLst/>
              <a:gdLst>
                <a:gd name="T0" fmla="*/ 267 w 286"/>
                <a:gd name="T1" fmla="*/ 1594 h 1594"/>
                <a:gd name="T2" fmla="*/ 250 w 286"/>
                <a:gd name="T3" fmla="*/ 1579 h 1594"/>
                <a:gd name="T4" fmla="*/ 1 w 286"/>
                <a:gd name="T5" fmla="*/ 21 h 1594"/>
                <a:gd name="T6" fmla="*/ 16 w 286"/>
                <a:gd name="T7" fmla="*/ 1 h 1594"/>
                <a:gd name="T8" fmla="*/ 36 w 286"/>
                <a:gd name="T9" fmla="*/ 15 h 1594"/>
                <a:gd name="T10" fmla="*/ 285 w 286"/>
                <a:gd name="T11" fmla="*/ 1574 h 1594"/>
                <a:gd name="T12" fmla="*/ 270 w 286"/>
                <a:gd name="T13" fmla="*/ 1594 h 1594"/>
                <a:gd name="T14" fmla="*/ 267 w 286"/>
                <a:gd name="T15" fmla="*/ 1594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6" h="1594">
                  <a:moveTo>
                    <a:pt x="267" y="1594"/>
                  </a:moveTo>
                  <a:cubicBezTo>
                    <a:pt x="259" y="1594"/>
                    <a:pt x="251" y="1588"/>
                    <a:pt x="250" y="1579"/>
                  </a:cubicBezTo>
                  <a:lnTo>
                    <a:pt x="1" y="21"/>
                  </a:lnTo>
                  <a:cubicBezTo>
                    <a:pt x="0" y="11"/>
                    <a:pt x="6" y="2"/>
                    <a:pt x="16" y="1"/>
                  </a:cubicBezTo>
                  <a:cubicBezTo>
                    <a:pt x="25" y="0"/>
                    <a:pt x="34" y="6"/>
                    <a:pt x="36" y="15"/>
                  </a:cubicBezTo>
                  <a:lnTo>
                    <a:pt x="285" y="1574"/>
                  </a:lnTo>
                  <a:cubicBezTo>
                    <a:pt x="286" y="1583"/>
                    <a:pt x="280" y="1592"/>
                    <a:pt x="270" y="1594"/>
                  </a:cubicBezTo>
                  <a:cubicBezTo>
                    <a:pt x="269" y="1594"/>
                    <a:pt x="268" y="1594"/>
                    <a:pt x="267" y="1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8" name="Freeform 110">
              <a:extLst>
                <a:ext uri="{FF2B5EF4-FFF2-40B4-BE49-F238E27FC236}">
                  <a16:creationId xmlns:a16="http://schemas.microsoft.com/office/drawing/2014/main" id="{54E90301-B190-437E-A74D-E533BF1E6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578" y="2027325"/>
              <a:ext cx="136349" cy="755048"/>
            </a:xfrm>
            <a:custGeom>
              <a:avLst/>
              <a:gdLst>
                <a:gd name="T0" fmla="*/ 19 w 286"/>
                <a:gd name="T1" fmla="*/ 1594 h 1594"/>
                <a:gd name="T2" fmla="*/ 16 w 286"/>
                <a:gd name="T3" fmla="*/ 1594 h 1594"/>
                <a:gd name="T4" fmla="*/ 1 w 286"/>
                <a:gd name="T5" fmla="*/ 1574 h 1594"/>
                <a:gd name="T6" fmla="*/ 250 w 286"/>
                <a:gd name="T7" fmla="*/ 15 h 1594"/>
                <a:gd name="T8" fmla="*/ 270 w 286"/>
                <a:gd name="T9" fmla="*/ 1 h 1594"/>
                <a:gd name="T10" fmla="*/ 285 w 286"/>
                <a:gd name="T11" fmla="*/ 21 h 1594"/>
                <a:gd name="T12" fmla="*/ 36 w 286"/>
                <a:gd name="T13" fmla="*/ 1579 h 1594"/>
                <a:gd name="T14" fmla="*/ 19 w 286"/>
                <a:gd name="T15" fmla="*/ 1594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6" h="1594">
                  <a:moveTo>
                    <a:pt x="19" y="1594"/>
                  </a:moveTo>
                  <a:cubicBezTo>
                    <a:pt x="18" y="1594"/>
                    <a:pt x="17" y="1594"/>
                    <a:pt x="16" y="1594"/>
                  </a:cubicBezTo>
                  <a:cubicBezTo>
                    <a:pt x="6" y="1592"/>
                    <a:pt x="0" y="1583"/>
                    <a:pt x="1" y="1574"/>
                  </a:cubicBezTo>
                  <a:lnTo>
                    <a:pt x="250" y="15"/>
                  </a:lnTo>
                  <a:cubicBezTo>
                    <a:pt x="252" y="6"/>
                    <a:pt x="261" y="0"/>
                    <a:pt x="270" y="1"/>
                  </a:cubicBezTo>
                  <a:cubicBezTo>
                    <a:pt x="280" y="2"/>
                    <a:pt x="286" y="11"/>
                    <a:pt x="285" y="21"/>
                  </a:cubicBezTo>
                  <a:lnTo>
                    <a:pt x="36" y="1579"/>
                  </a:lnTo>
                  <a:cubicBezTo>
                    <a:pt x="35" y="1588"/>
                    <a:pt x="27" y="1594"/>
                    <a:pt x="19" y="15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9" name="Freeform 111">
              <a:extLst>
                <a:ext uri="{FF2B5EF4-FFF2-40B4-BE49-F238E27FC236}">
                  <a16:creationId xmlns:a16="http://schemas.microsoft.com/office/drawing/2014/main" id="{5A4892FD-30ED-4C19-A329-C833F01AF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458" y="2767711"/>
              <a:ext cx="356266" cy="82102"/>
            </a:xfrm>
            <a:custGeom>
              <a:avLst/>
              <a:gdLst>
                <a:gd name="T0" fmla="*/ 711 w 753"/>
                <a:gd name="T1" fmla="*/ 174 h 174"/>
                <a:gd name="T2" fmla="*/ 42 w 753"/>
                <a:gd name="T3" fmla="*/ 174 h 174"/>
                <a:gd name="T4" fmla="*/ 0 w 753"/>
                <a:gd name="T5" fmla="*/ 132 h 174"/>
                <a:gd name="T6" fmla="*/ 0 w 753"/>
                <a:gd name="T7" fmla="*/ 42 h 174"/>
                <a:gd name="T8" fmla="*/ 42 w 753"/>
                <a:gd name="T9" fmla="*/ 0 h 174"/>
                <a:gd name="T10" fmla="*/ 711 w 753"/>
                <a:gd name="T11" fmla="*/ 0 h 174"/>
                <a:gd name="T12" fmla="*/ 753 w 753"/>
                <a:gd name="T13" fmla="*/ 42 h 174"/>
                <a:gd name="T14" fmla="*/ 753 w 753"/>
                <a:gd name="T15" fmla="*/ 132 h 174"/>
                <a:gd name="T16" fmla="*/ 711 w 753"/>
                <a:gd name="T1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3" h="174">
                  <a:moveTo>
                    <a:pt x="711" y="174"/>
                  </a:moveTo>
                  <a:lnTo>
                    <a:pt x="42" y="174"/>
                  </a:lnTo>
                  <a:cubicBezTo>
                    <a:pt x="19" y="174"/>
                    <a:pt x="0" y="155"/>
                    <a:pt x="0" y="132"/>
                  </a:cubicBezTo>
                  <a:lnTo>
                    <a:pt x="0" y="42"/>
                  </a:lnTo>
                  <a:cubicBezTo>
                    <a:pt x="0" y="19"/>
                    <a:pt x="19" y="0"/>
                    <a:pt x="42" y="0"/>
                  </a:cubicBezTo>
                  <a:lnTo>
                    <a:pt x="711" y="0"/>
                  </a:lnTo>
                  <a:cubicBezTo>
                    <a:pt x="734" y="0"/>
                    <a:pt x="753" y="19"/>
                    <a:pt x="753" y="42"/>
                  </a:cubicBezTo>
                  <a:lnTo>
                    <a:pt x="753" y="132"/>
                  </a:lnTo>
                  <a:cubicBezTo>
                    <a:pt x="753" y="155"/>
                    <a:pt x="734" y="174"/>
                    <a:pt x="711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0" name="Freeform 112">
              <a:extLst>
                <a:ext uri="{FF2B5EF4-FFF2-40B4-BE49-F238E27FC236}">
                  <a16:creationId xmlns:a16="http://schemas.microsoft.com/office/drawing/2014/main" id="{CB10BFE4-11A5-4175-8EEB-1049A511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223" y="2777974"/>
              <a:ext cx="86501" cy="71840"/>
            </a:xfrm>
            <a:custGeom>
              <a:avLst/>
              <a:gdLst>
                <a:gd name="T0" fmla="*/ 182 w 182"/>
                <a:gd name="T1" fmla="*/ 54 h 152"/>
                <a:gd name="T2" fmla="*/ 152 w 182"/>
                <a:gd name="T3" fmla="*/ 0 h 152"/>
                <a:gd name="T4" fmla="*/ 0 w 182"/>
                <a:gd name="T5" fmla="*/ 152 h 152"/>
                <a:gd name="T6" fmla="*/ 84 w 182"/>
                <a:gd name="T7" fmla="*/ 152 h 152"/>
                <a:gd name="T8" fmla="*/ 182 w 182"/>
                <a:gd name="T9" fmla="*/ 5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152">
                  <a:moveTo>
                    <a:pt x="182" y="54"/>
                  </a:moveTo>
                  <a:cubicBezTo>
                    <a:pt x="179" y="32"/>
                    <a:pt x="168" y="13"/>
                    <a:pt x="152" y="0"/>
                  </a:cubicBezTo>
                  <a:lnTo>
                    <a:pt x="0" y="152"/>
                  </a:lnTo>
                  <a:lnTo>
                    <a:pt x="84" y="152"/>
                  </a:lnTo>
                  <a:lnTo>
                    <a:pt x="182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1" name="Freeform 113">
              <a:extLst>
                <a:ext uri="{FF2B5EF4-FFF2-40B4-BE49-F238E27FC236}">
                  <a16:creationId xmlns:a16="http://schemas.microsoft.com/office/drawing/2014/main" id="{776C3E09-713D-4B29-B954-A59FF4DE8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6112" y="2767711"/>
              <a:ext cx="121688" cy="82102"/>
            </a:xfrm>
            <a:custGeom>
              <a:avLst/>
              <a:gdLst>
                <a:gd name="T0" fmla="*/ 7 w 256"/>
                <a:gd name="T1" fmla="*/ 174 h 174"/>
                <a:gd name="T2" fmla="*/ 82 w 256"/>
                <a:gd name="T3" fmla="*/ 174 h 174"/>
                <a:gd name="T4" fmla="*/ 256 w 256"/>
                <a:gd name="T5" fmla="*/ 0 h 174"/>
                <a:gd name="T6" fmla="*/ 172 w 256"/>
                <a:gd name="T7" fmla="*/ 0 h 174"/>
                <a:gd name="T8" fmla="*/ 0 w 256"/>
                <a:gd name="T9" fmla="*/ 173 h 174"/>
                <a:gd name="T10" fmla="*/ 7 w 256"/>
                <a:gd name="T11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6" h="174">
                  <a:moveTo>
                    <a:pt x="7" y="174"/>
                  </a:moveTo>
                  <a:lnTo>
                    <a:pt x="82" y="174"/>
                  </a:lnTo>
                  <a:lnTo>
                    <a:pt x="256" y="0"/>
                  </a:lnTo>
                  <a:lnTo>
                    <a:pt x="172" y="0"/>
                  </a:lnTo>
                  <a:lnTo>
                    <a:pt x="0" y="173"/>
                  </a:lnTo>
                  <a:cubicBezTo>
                    <a:pt x="2" y="173"/>
                    <a:pt x="5" y="174"/>
                    <a:pt x="7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2" name="Freeform 114">
              <a:extLst>
                <a:ext uri="{FF2B5EF4-FFF2-40B4-BE49-F238E27FC236}">
                  <a16:creationId xmlns:a16="http://schemas.microsoft.com/office/drawing/2014/main" id="{58D9E991-7B13-4AD5-9766-382975BCC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458" y="2767711"/>
              <a:ext cx="80637" cy="70373"/>
            </a:xfrm>
            <a:custGeom>
              <a:avLst/>
              <a:gdLst>
                <a:gd name="T0" fmla="*/ 25 w 172"/>
                <a:gd name="T1" fmla="*/ 147 h 147"/>
                <a:gd name="T2" fmla="*/ 172 w 172"/>
                <a:gd name="T3" fmla="*/ 0 h 147"/>
                <a:gd name="T4" fmla="*/ 89 w 172"/>
                <a:gd name="T5" fmla="*/ 0 h 147"/>
                <a:gd name="T6" fmla="*/ 0 w 172"/>
                <a:gd name="T7" fmla="*/ 89 h 147"/>
                <a:gd name="T8" fmla="*/ 25 w 172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47">
                  <a:moveTo>
                    <a:pt x="25" y="147"/>
                  </a:moveTo>
                  <a:lnTo>
                    <a:pt x="172" y="0"/>
                  </a:lnTo>
                  <a:lnTo>
                    <a:pt x="89" y="0"/>
                  </a:lnTo>
                  <a:lnTo>
                    <a:pt x="0" y="89"/>
                  </a:lnTo>
                  <a:cubicBezTo>
                    <a:pt x="1" y="111"/>
                    <a:pt x="10" y="132"/>
                    <a:pt x="25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3" name="Freeform 115">
              <a:extLst>
                <a:ext uri="{FF2B5EF4-FFF2-40B4-BE49-F238E27FC236}">
                  <a16:creationId xmlns:a16="http://schemas.microsoft.com/office/drawing/2014/main" id="{A0A420A2-C00B-4AEB-862C-4125EF244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3815" y="2767711"/>
              <a:ext cx="121688" cy="82102"/>
            </a:xfrm>
            <a:custGeom>
              <a:avLst/>
              <a:gdLst>
                <a:gd name="T0" fmla="*/ 256 w 256"/>
                <a:gd name="T1" fmla="*/ 0 h 174"/>
                <a:gd name="T2" fmla="*/ 173 w 256"/>
                <a:gd name="T3" fmla="*/ 0 h 174"/>
                <a:gd name="T4" fmla="*/ 0 w 256"/>
                <a:gd name="T5" fmla="*/ 174 h 174"/>
                <a:gd name="T6" fmla="*/ 83 w 256"/>
                <a:gd name="T7" fmla="*/ 174 h 174"/>
                <a:gd name="T8" fmla="*/ 256 w 256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174">
                  <a:moveTo>
                    <a:pt x="256" y="0"/>
                  </a:moveTo>
                  <a:lnTo>
                    <a:pt x="173" y="0"/>
                  </a:lnTo>
                  <a:lnTo>
                    <a:pt x="0" y="174"/>
                  </a:lnTo>
                  <a:lnTo>
                    <a:pt x="83" y="174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4" name="Freeform 116">
              <a:extLst>
                <a:ext uri="{FF2B5EF4-FFF2-40B4-BE49-F238E27FC236}">
                  <a16:creationId xmlns:a16="http://schemas.microsoft.com/office/drawing/2014/main" id="{6C8E291D-B27E-4F68-B220-97A6A990E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1519" y="2767711"/>
              <a:ext cx="121688" cy="82102"/>
            </a:xfrm>
            <a:custGeom>
              <a:avLst/>
              <a:gdLst>
                <a:gd name="T0" fmla="*/ 256 w 256"/>
                <a:gd name="T1" fmla="*/ 0 h 174"/>
                <a:gd name="T2" fmla="*/ 173 w 256"/>
                <a:gd name="T3" fmla="*/ 0 h 174"/>
                <a:gd name="T4" fmla="*/ 0 w 256"/>
                <a:gd name="T5" fmla="*/ 174 h 174"/>
                <a:gd name="T6" fmla="*/ 83 w 256"/>
                <a:gd name="T7" fmla="*/ 174 h 174"/>
                <a:gd name="T8" fmla="*/ 256 w 256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174">
                  <a:moveTo>
                    <a:pt x="256" y="0"/>
                  </a:moveTo>
                  <a:lnTo>
                    <a:pt x="173" y="0"/>
                  </a:lnTo>
                  <a:lnTo>
                    <a:pt x="0" y="174"/>
                  </a:lnTo>
                  <a:lnTo>
                    <a:pt x="83" y="174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5" name="Rectangle 117">
              <a:extLst>
                <a:ext uri="{FF2B5EF4-FFF2-40B4-BE49-F238E27FC236}">
                  <a16:creationId xmlns:a16="http://schemas.microsoft.com/office/drawing/2014/main" id="{84C55F23-9C3D-4018-BAEE-2EE1B48EE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0509" y="2849813"/>
              <a:ext cx="268299" cy="659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6" name="Freeform 121">
              <a:extLst>
                <a:ext uri="{FF2B5EF4-FFF2-40B4-BE49-F238E27FC236}">
                  <a16:creationId xmlns:a16="http://schemas.microsoft.com/office/drawing/2014/main" id="{99BA7D50-60C2-4DB6-9ABB-959C108FF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2958" y="1974545"/>
              <a:ext cx="530733" cy="85035"/>
            </a:xfrm>
            <a:custGeom>
              <a:avLst/>
              <a:gdLst>
                <a:gd name="T0" fmla="*/ 1023 w 1120"/>
                <a:gd name="T1" fmla="*/ 179 h 179"/>
                <a:gd name="T2" fmla="*/ 97 w 1120"/>
                <a:gd name="T3" fmla="*/ 179 h 179"/>
                <a:gd name="T4" fmla="*/ 0 w 1120"/>
                <a:gd name="T5" fmla="*/ 0 h 179"/>
                <a:gd name="T6" fmla="*/ 1120 w 1120"/>
                <a:gd name="T7" fmla="*/ 0 h 179"/>
                <a:gd name="T8" fmla="*/ 1023 w 1120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0" h="179">
                  <a:moveTo>
                    <a:pt x="1023" y="179"/>
                  </a:moveTo>
                  <a:lnTo>
                    <a:pt x="97" y="179"/>
                  </a:lnTo>
                  <a:lnTo>
                    <a:pt x="0" y="0"/>
                  </a:lnTo>
                  <a:lnTo>
                    <a:pt x="1120" y="0"/>
                  </a:lnTo>
                  <a:lnTo>
                    <a:pt x="1023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77" name="Freeform 122">
            <a:extLst>
              <a:ext uri="{FF2B5EF4-FFF2-40B4-BE49-F238E27FC236}">
                <a16:creationId xmlns:a16="http://schemas.microsoft.com/office/drawing/2014/main" id="{D7D169E1-C005-4FDF-8AE7-AD9BB420F09F}"/>
              </a:ext>
            </a:extLst>
          </p:cNvPr>
          <p:cNvSpPr>
            <a:spLocks/>
          </p:cNvSpPr>
          <p:nvPr/>
        </p:nvSpPr>
        <p:spPr bwMode="auto">
          <a:xfrm>
            <a:off x="1066191" y="1244837"/>
            <a:ext cx="131950" cy="49482"/>
          </a:xfrm>
          <a:custGeom>
            <a:avLst/>
            <a:gdLst>
              <a:gd name="T0" fmla="*/ 338 w 371"/>
              <a:gd name="T1" fmla="*/ 139 h 139"/>
              <a:gd name="T2" fmla="*/ 34 w 371"/>
              <a:gd name="T3" fmla="*/ 139 h 139"/>
              <a:gd name="T4" fmla="*/ 0 w 371"/>
              <a:gd name="T5" fmla="*/ 106 h 139"/>
              <a:gd name="T6" fmla="*/ 0 w 371"/>
              <a:gd name="T7" fmla="*/ 33 h 139"/>
              <a:gd name="T8" fmla="*/ 34 w 371"/>
              <a:gd name="T9" fmla="*/ 0 h 139"/>
              <a:gd name="T10" fmla="*/ 338 w 371"/>
              <a:gd name="T11" fmla="*/ 0 h 139"/>
              <a:gd name="T12" fmla="*/ 371 w 371"/>
              <a:gd name="T13" fmla="*/ 33 h 139"/>
              <a:gd name="T14" fmla="*/ 371 w 371"/>
              <a:gd name="T15" fmla="*/ 106 h 139"/>
              <a:gd name="T16" fmla="*/ 338 w 371"/>
              <a:gd name="T17" fmla="*/ 139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1" h="139">
                <a:moveTo>
                  <a:pt x="338" y="139"/>
                </a:moveTo>
                <a:lnTo>
                  <a:pt x="34" y="139"/>
                </a:lnTo>
                <a:cubicBezTo>
                  <a:pt x="15" y="139"/>
                  <a:pt x="0" y="124"/>
                  <a:pt x="0" y="106"/>
                </a:cubicBezTo>
                <a:lnTo>
                  <a:pt x="0" y="33"/>
                </a:lnTo>
                <a:cubicBezTo>
                  <a:pt x="0" y="15"/>
                  <a:pt x="15" y="0"/>
                  <a:pt x="34" y="0"/>
                </a:cubicBezTo>
                <a:lnTo>
                  <a:pt x="338" y="0"/>
                </a:lnTo>
                <a:cubicBezTo>
                  <a:pt x="356" y="0"/>
                  <a:pt x="371" y="15"/>
                  <a:pt x="371" y="33"/>
                </a:cubicBezTo>
                <a:lnTo>
                  <a:pt x="371" y="106"/>
                </a:lnTo>
                <a:cubicBezTo>
                  <a:pt x="371" y="124"/>
                  <a:pt x="356" y="139"/>
                  <a:pt x="338" y="139"/>
                </a:cubicBezTo>
                <a:close/>
              </a:path>
            </a:pathLst>
          </a:custGeom>
          <a:solidFill>
            <a:srgbClr val="520725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8" name="Freeform 273">
            <a:extLst>
              <a:ext uri="{FF2B5EF4-FFF2-40B4-BE49-F238E27FC236}">
                <a16:creationId xmlns:a16="http://schemas.microsoft.com/office/drawing/2014/main" id="{94E69137-C9EE-4513-AD5A-019034AD1154}"/>
              </a:ext>
            </a:extLst>
          </p:cNvPr>
          <p:cNvSpPr>
            <a:spLocks/>
          </p:cNvSpPr>
          <p:nvPr/>
        </p:nvSpPr>
        <p:spPr bwMode="auto">
          <a:xfrm>
            <a:off x="4531042" y="5175681"/>
            <a:ext cx="39291" cy="27385"/>
          </a:xfrm>
          <a:custGeom>
            <a:avLst/>
            <a:gdLst>
              <a:gd name="T0" fmla="*/ 78 w 101"/>
              <a:gd name="T1" fmla="*/ 56 h 69"/>
              <a:gd name="T2" fmla="*/ 99 w 101"/>
              <a:gd name="T3" fmla="*/ 58 h 69"/>
              <a:gd name="T4" fmla="*/ 101 w 101"/>
              <a:gd name="T5" fmla="*/ 46 h 69"/>
              <a:gd name="T6" fmla="*/ 56 w 101"/>
              <a:gd name="T7" fmla="*/ 42 h 69"/>
              <a:gd name="T8" fmla="*/ 54 w 101"/>
              <a:gd name="T9" fmla="*/ 35 h 69"/>
              <a:gd name="T10" fmla="*/ 68 w 101"/>
              <a:gd name="T11" fmla="*/ 18 h 69"/>
              <a:gd name="T12" fmla="*/ 50 w 101"/>
              <a:gd name="T13" fmla="*/ 0 h 69"/>
              <a:gd name="T14" fmla="*/ 33 w 101"/>
              <a:gd name="T15" fmla="*/ 18 h 69"/>
              <a:gd name="T16" fmla="*/ 47 w 101"/>
              <a:gd name="T17" fmla="*/ 35 h 69"/>
              <a:gd name="T18" fmla="*/ 49 w 101"/>
              <a:gd name="T19" fmla="*/ 43 h 69"/>
              <a:gd name="T20" fmla="*/ 0 w 101"/>
              <a:gd name="T21" fmla="*/ 57 h 69"/>
              <a:gd name="T22" fmla="*/ 4 w 101"/>
              <a:gd name="T23" fmla="*/ 69 h 69"/>
              <a:gd name="T24" fmla="*/ 48 w 101"/>
              <a:gd name="T25" fmla="*/ 58 h 69"/>
              <a:gd name="T26" fmla="*/ 78 w 101"/>
              <a:gd name="T27" fmla="*/ 5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1" h="69">
                <a:moveTo>
                  <a:pt x="78" y="56"/>
                </a:moveTo>
                <a:cubicBezTo>
                  <a:pt x="86" y="56"/>
                  <a:pt x="92" y="57"/>
                  <a:pt x="99" y="58"/>
                </a:cubicBezTo>
                <a:lnTo>
                  <a:pt x="101" y="46"/>
                </a:lnTo>
                <a:cubicBezTo>
                  <a:pt x="101" y="46"/>
                  <a:pt x="82" y="40"/>
                  <a:pt x="56" y="42"/>
                </a:cubicBezTo>
                <a:lnTo>
                  <a:pt x="54" y="35"/>
                </a:lnTo>
                <a:cubicBezTo>
                  <a:pt x="62" y="33"/>
                  <a:pt x="68" y="26"/>
                  <a:pt x="68" y="18"/>
                </a:cubicBezTo>
                <a:cubicBezTo>
                  <a:pt x="68" y="8"/>
                  <a:pt x="60" y="0"/>
                  <a:pt x="50" y="0"/>
                </a:cubicBezTo>
                <a:cubicBezTo>
                  <a:pt x="41" y="0"/>
                  <a:pt x="33" y="8"/>
                  <a:pt x="33" y="18"/>
                </a:cubicBezTo>
                <a:cubicBezTo>
                  <a:pt x="33" y="26"/>
                  <a:pt x="39" y="33"/>
                  <a:pt x="47" y="35"/>
                </a:cubicBezTo>
                <a:lnTo>
                  <a:pt x="49" y="43"/>
                </a:lnTo>
                <a:cubicBezTo>
                  <a:pt x="22" y="46"/>
                  <a:pt x="0" y="57"/>
                  <a:pt x="0" y="57"/>
                </a:cubicBezTo>
                <a:lnTo>
                  <a:pt x="4" y="69"/>
                </a:lnTo>
                <a:cubicBezTo>
                  <a:pt x="20" y="63"/>
                  <a:pt x="35" y="60"/>
                  <a:pt x="48" y="58"/>
                </a:cubicBezTo>
                <a:cubicBezTo>
                  <a:pt x="60" y="57"/>
                  <a:pt x="70" y="56"/>
                  <a:pt x="78" y="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9" name="Freeform: Shape 319">
            <a:extLst>
              <a:ext uri="{FF2B5EF4-FFF2-40B4-BE49-F238E27FC236}">
                <a16:creationId xmlns:a16="http://schemas.microsoft.com/office/drawing/2014/main" id="{E0EEAE29-CB08-44DB-A7B6-ECE4AB024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6063" y="2462078"/>
            <a:ext cx="126452" cy="181431"/>
          </a:xfrm>
          <a:custGeom>
            <a:avLst/>
            <a:gdLst>
              <a:gd name="connsiteX0" fmla="*/ 83589 w 168603"/>
              <a:gd name="connsiteY0" fmla="*/ 73305 h 241908"/>
              <a:gd name="connsiteX1" fmla="*/ 168603 w 168603"/>
              <a:gd name="connsiteY1" fmla="*/ 157370 h 241908"/>
              <a:gd name="connsiteX2" fmla="*/ 83589 w 168603"/>
              <a:gd name="connsiteY2" fmla="*/ 241908 h 241908"/>
              <a:gd name="connsiteX3" fmla="*/ 0 w 168603"/>
              <a:gd name="connsiteY3" fmla="*/ 170122 h 241908"/>
              <a:gd name="connsiteX4" fmla="*/ 27546 w 168603"/>
              <a:gd name="connsiteY4" fmla="*/ 170122 h 241908"/>
              <a:gd name="connsiteX5" fmla="*/ 83589 w 168603"/>
              <a:gd name="connsiteY5" fmla="*/ 214988 h 241908"/>
              <a:gd name="connsiteX6" fmla="*/ 141532 w 168603"/>
              <a:gd name="connsiteY6" fmla="*/ 157370 h 241908"/>
              <a:gd name="connsiteX7" fmla="*/ 83589 w 168603"/>
              <a:gd name="connsiteY7" fmla="*/ 99753 h 241908"/>
              <a:gd name="connsiteX8" fmla="*/ 63044 w 168603"/>
              <a:gd name="connsiteY8" fmla="*/ 0 h 241908"/>
              <a:gd name="connsiteX9" fmla="*/ 83570 w 168603"/>
              <a:gd name="connsiteY9" fmla="*/ 0 h 241908"/>
              <a:gd name="connsiteX10" fmla="*/ 83570 w 168603"/>
              <a:gd name="connsiteY10" fmla="*/ 99696 h 241908"/>
              <a:gd name="connsiteX11" fmla="*/ 63044 w 168603"/>
              <a:gd name="connsiteY11" fmla="*/ 99696 h 24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8603" h="241908">
                <a:moveTo>
                  <a:pt x="83589" y="73305"/>
                </a:moveTo>
                <a:cubicBezTo>
                  <a:pt x="130608" y="73305"/>
                  <a:pt x="168603" y="111087"/>
                  <a:pt x="168603" y="157370"/>
                </a:cubicBezTo>
                <a:cubicBezTo>
                  <a:pt x="168603" y="204126"/>
                  <a:pt x="130608" y="241908"/>
                  <a:pt x="83589" y="241908"/>
                </a:cubicBezTo>
                <a:cubicBezTo>
                  <a:pt x="41319" y="241908"/>
                  <a:pt x="6174" y="210738"/>
                  <a:pt x="0" y="170122"/>
                </a:cubicBezTo>
                <a:lnTo>
                  <a:pt x="27546" y="170122"/>
                </a:lnTo>
                <a:cubicBezTo>
                  <a:pt x="33246" y="195625"/>
                  <a:pt x="56043" y="214988"/>
                  <a:pt x="83589" y="214988"/>
                </a:cubicBezTo>
                <a:cubicBezTo>
                  <a:pt x="115885" y="214988"/>
                  <a:pt x="141532" y="189485"/>
                  <a:pt x="141532" y="157370"/>
                </a:cubicBezTo>
                <a:cubicBezTo>
                  <a:pt x="141532" y="125728"/>
                  <a:pt x="115885" y="99753"/>
                  <a:pt x="83589" y="99753"/>
                </a:cubicBezTo>
                <a:close/>
                <a:moveTo>
                  <a:pt x="63044" y="0"/>
                </a:moveTo>
                <a:lnTo>
                  <a:pt x="83570" y="0"/>
                </a:lnTo>
                <a:lnTo>
                  <a:pt x="83570" y="99696"/>
                </a:lnTo>
                <a:lnTo>
                  <a:pt x="63044" y="99696"/>
                </a:lnTo>
                <a:close/>
              </a:path>
            </a:pathLst>
          </a:custGeom>
          <a:solidFill>
            <a:srgbClr val="3E40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ClrTx/>
              <a:buFontTx/>
              <a:buNone/>
            </a:pP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5EF6DFAC-5B73-4610-9535-64DD4FAD7513}"/>
              </a:ext>
            </a:extLst>
          </p:cNvPr>
          <p:cNvGrpSpPr/>
          <p:nvPr/>
        </p:nvGrpSpPr>
        <p:grpSpPr>
          <a:xfrm>
            <a:off x="5331690" y="2195610"/>
            <a:ext cx="3374523" cy="878586"/>
            <a:chOff x="7114318" y="2301650"/>
            <a:chExt cx="4499364" cy="1171447"/>
          </a:xfrm>
        </p:grpSpPr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80727CEC-A0B3-4942-9EDC-F6A01D1D1F75}"/>
                </a:ext>
              </a:extLst>
            </p:cNvPr>
            <p:cNvSpPr txBox="1"/>
            <p:nvPr/>
          </p:nvSpPr>
          <p:spPr>
            <a:xfrm>
              <a:off x="7114318" y="2301650"/>
              <a:ext cx="4499364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2000" b="1" kern="1200" cap="all" dirty="0" smtClean="0">
                  <a:solidFill>
                    <a:srgbClr val="500000"/>
                  </a:solidFill>
                  <a:latin typeface="Calibri" panose="020F0502020204030204"/>
                  <a:ea typeface="+mn-ea"/>
                  <a:cs typeface="+mn-cs"/>
                </a:rPr>
                <a:t>EVENT SIZE</a:t>
              </a:r>
              <a:endParaRPr lang="en-US" sz="2000" b="1" kern="1200" cap="all" dirty="0">
                <a:solidFill>
                  <a:srgbClr val="500000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2" name="TextBox 481">
              <a:extLst>
                <a:ext uri="{FF2B5EF4-FFF2-40B4-BE49-F238E27FC236}">
                  <a16:creationId xmlns:a16="http://schemas.microsoft.com/office/drawing/2014/main" id="{A7926C45-20C5-4379-9AA3-57263BE0E16C}"/>
                </a:ext>
              </a:extLst>
            </p:cNvPr>
            <p:cNvSpPr txBox="1"/>
            <p:nvPr/>
          </p:nvSpPr>
          <p:spPr>
            <a:xfrm>
              <a:off x="7126259" y="2775471"/>
              <a:ext cx="4487423" cy="69762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>
                <a:buClrTx/>
                <a:buFontTx/>
                <a:buNone/>
              </a:pPr>
              <a:r>
                <a:rPr lang="en-US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Small 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events attract more participants than medium and big events.</a:t>
              </a:r>
              <a:endParaRPr lang="en-US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54F91DFF-13AD-4F84-902E-6E94F8B0BCC3}"/>
              </a:ext>
            </a:extLst>
          </p:cNvPr>
          <p:cNvGrpSpPr/>
          <p:nvPr/>
        </p:nvGrpSpPr>
        <p:grpSpPr>
          <a:xfrm>
            <a:off x="5331690" y="3168027"/>
            <a:ext cx="3374523" cy="1094030"/>
            <a:chOff x="7114318" y="3608606"/>
            <a:chExt cx="4499364" cy="1458706"/>
          </a:xfrm>
        </p:grpSpPr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59DD5CF7-0489-4888-BFC6-2A4DF370BA27}"/>
                </a:ext>
              </a:extLst>
            </p:cNvPr>
            <p:cNvSpPr txBox="1"/>
            <p:nvPr/>
          </p:nvSpPr>
          <p:spPr>
            <a:xfrm>
              <a:off x="7114318" y="3608606"/>
              <a:ext cx="4499364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2000" b="1" kern="1200" cap="all" dirty="0" smtClean="0">
                  <a:solidFill>
                    <a:srgbClr val="500000"/>
                  </a:solidFill>
                  <a:latin typeface="Calibri" panose="020F0502020204030204"/>
                  <a:ea typeface="+mn-ea"/>
                  <a:cs typeface="+mn-cs"/>
                </a:rPr>
                <a:t>COMPETITORS</a:t>
              </a:r>
              <a:endParaRPr lang="en-US" sz="2000" b="1" kern="1200" cap="all" dirty="0">
                <a:solidFill>
                  <a:srgbClr val="500000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1F8F1553-FB90-4B02-BA50-9E22E96A7C9B}"/>
                </a:ext>
              </a:extLst>
            </p:cNvPr>
            <p:cNvSpPr txBox="1"/>
            <p:nvPr/>
          </p:nvSpPr>
          <p:spPr>
            <a:xfrm>
              <a:off x="7126259" y="4082427"/>
              <a:ext cx="4487423" cy="98488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>
                <a:buClrTx/>
                <a:buFontTx/>
                <a:buNone/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he 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results show ADA – Tour de Cure, Best Buddies, and JDRF are the main competitors of Bike MS</a:t>
              </a:r>
              <a:endParaRPr lang="en-US" sz="10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788393F8-A431-4D63-99CD-C856A21FBB14}"/>
              </a:ext>
            </a:extLst>
          </p:cNvPr>
          <p:cNvGrpSpPr/>
          <p:nvPr/>
        </p:nvGrpSpPr>
        <p:grpSpPr>
          <a:xfrm>
            <a:off x="5340645" y="4284660"/>
            <a:ext cx="3374523" cy="1524917"/>
            <a:chOff x="7126259" y="4915562"/>
            <a:chExt cx="4499364" cy="2033222"/>
          </a:xfrm>
        </p:grpSpPr>
        <p:sp>
          <p:nvSpPr>
            <p:cNvPr id="487" name="TextBox 486">
              <a:extLst>
                <a:ext uri="{FF2B5EF4-FFF2-40B4-BE49-F238E27FC236}">
                  <a16:creationId xmlns:a16="http://schemas.microsoft.com/office/drawing/2014/main" id="{73AD1591-F069-4B94-AD0C-1CFC01C5B0EE}"/>
                </a:ext>
              </a:extLst>
            </p:cNvPr>
            <p:cNvSpPr txBox="1"/>
            <p:nvPr/>
          </p:nvSpPr>
          <p:spPr>
            <a:xfrm>
              <a:off x="7126259" y="4915562"/>
              <a:ext cx="4499364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2000" b="1" kern="1200" cap="all" dirty="0" smtClean="0">
                  <a:solidFill>
                    <a:srgbClr val="520725"/>
                  </a:solidFill>
                  <a:latin typeface="Calibri" panose="020F0502020204030204"/>
                  <a:ea typeface="+mn-ea"/>
                  <a:cs typeface="+mn-cs"/>
                </a:rPr>
                <a:t>DIGITAL MEDIA</a:t>
              </a:r>
              <a:endParaRPr lang="en-US" sz="2000" b="1" kern="1200" cap="all" dirty="0">
                <a:solidFill>
                  <a:srgbClr val="520725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7A643594-C5DF-4850-BE09-B52699431724}"/>
                </a:ext>
              </a:extLst>
            </p:cNvPr>
            <p:cNvSpPr txBox="1"/>
            <p:nvPr/>
          </p:nvSpPr>
          <p:spPr>
            <a:xfrm>
              <a:off x="7138200" y="5389383"/>
              <a:ext cx="4487423" cy="155940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>
                <a:buClrTx/>
                <a:buFontTx/>
                <a:buNone/>
              </a:pPr>
              <a:r>
                <a:rPr lang="en-US" kern="1200" dirty="0" smtClean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The return on investment for digital advertisement is high is Houston and Philadelphia. Also, p</a:t>
              </a:r>
              <a:r>
                <a:rPr lang="en-US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articipants use </a:t>
              </a:r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fundraising tools such as Facebook, mobile app, and web </a:t>
              </a:r>
              <a:r>
                <a:rPr lang="en-US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page more than others</a:t>
              </a:r>
              <a:endParaRPr lang="en-US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474CF97A-C2A6-4C59-B10E-E536DC05DCFD}"/>
              </a:ext>
            </a:extLst>
          </p:cNvPr>
          <p:cNvGrpSpPr/>
          <p:nvPr/>
        </p:nvGrpSpPr>
        <p:grpSpPr>
          <a:xfrm>
            <a:off x="5331690" y="774831"/>
            <a:ext cx="3374523" cy="1309473"/>
            <a:chOff x="7114318" y="2301650"/>
            <a:chExt cx="4499364" cy="1745963"/>
          </a:xfrm>
        </p:grpSpPr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19013A12-D5A9-42A9-BD77-1F9600A637B9}"/>
                </a:ext>
              </a:extLst>
            </p:cNvPr>
            <p:cNvSpPr txBox="1"/>
            <p:nvPr/>
          </p:nvSpPr>
          <p:spPr>
            <a:xfrm>
              <a:off x="7114318" y="2301650"/>
              <a:ext cx="4499364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>
                <a:buClrTx/>
                <a:buFontTx/>
                <a:buNone/>
              </a:pPr>
              <a:r>
                <a:rPr lang="en-US" sz="2000" b="1" kern="1200" cap="all" dirty="0" smtClean="0">
                  <a:solidFill>
                    <a:srgbClr val="500000"/>
                  </a:solidFill>
                  <a:latin typeface="Calibri" panose="020F0502020204030204"/>
                  <a:ea typeface="+mn-ea"/>
                  <a:cs typeface="+mn-cs"/>
                </a:rPr>
                <a:t>Industry involvement</a:t>
              </a:r>
              <a:endParaRPr lang="en-US" sz="2000" b="1" kern="1200" cap="all" dirty="0">
                <a:solidFill>
                  <a:srgbClr val="500000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1" name="TextBox 490">
              <a:extLst>
                <a:ext uri="{FF2B5EF4-FFF2-40B4-BE49-F238E27FC236}">
                  <a16:creationId xmlns:a16="http://schemas.microsoft.com/office/drawing/2014/main" id="{DC3E1190-8E2F-4B2F-98DC-C4ECD62F10B5}"/>
                </a:ext>
              </a:extLst>
            </p:cNvPr>
            <p:cNvSpPr txBox="1"/>
            <p:nvPr/>
          </p:nvSpPr>
          <p:spPr>
            <a:xfrm>
              <a:off x="7126259" y="2775471"/>
              <a:ext cx="4487423" cy="127214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>
                <a:buClrTx/>
                <a:buFontTx/>
                <a:buNone/>
              </a:pPr>
              <a:r>
                <a:rPr lang="en-US" kern="1200" dirty="0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The results show that energy, financial, and IT industries had the strongest involvement. Among all industries, engineers and managers tend to donate more money</a:t>
              </a:r>
              <a:r>
                <a:rPr lang="en-US" kern="1200" dirty="0" smtClean="0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.</a:t>
              </a:r>
              <a:endParaRPr lang="en-US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008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75846" y="2620108"/>
            <a:ext cx="4219193" cy="2224454"/>
          </a:xfrm>
          <a:prstGeom prst="rect">
            <a:avLst/>
          </a:prstGeom>
          <a:solidFill>
            <a:srgbClr val="500000"/>
          </a:solidFill>
          <a:ln>
            <a:solidFill>
              <a:srgbClr val="5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86732" y="2620108"/>
            <a:ext cx="4331503" cy="22244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5411" y="2869390"/>
            <a:ext cx="41400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registration process for Bike MS is a stepwise, tedious and time-consuming process spanning multiple pages as compared to Best Buddies single sign-in webpage.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91808" y="2869390"/>
            <a:ext cx="42264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Bike MS mandates the participant to enter a minimum fundraising goal of $250 before registering, which is not necessarily needed to be achieved in an event. It might be a potential reason for discouraging participants from signing up. This is optional while registering for Best buddies.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9085" y="1412598"/>
            <a:ext cx="80977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To reason out the downward trending digital advertising spend vs acquisition, we analyzed the registration process of Best Buddies and compared it with Bike MS.</a:t>
            </a:r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861115" y="5134080"/>
            <a:ext cx="3709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</a:rPr>
              <a:t>Issue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</a:rPr>
              <a:t>of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</a:rPr>
              <a:t> conversion rate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289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0631" y="2057400"/>
            <a:ext cx="7904284" cy="1846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790841" y="2149459"/>
            <a:ext cx="76123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Challenges Faced</a:t>
            </a:r>
            <a:b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&amp;</a:t>
            </a:r>
          </a:p>
          <a:p>
            <a:pPr algn="ctr"/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Future Improvements</a:t>
            </a: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47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5827370" y="1109352"/>
            <a:ext cx="3006968" cy="12518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932974" y="3922218"/>
            <a:ext cx="2308485" cy="9996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25636" y="3922218"/>
            <a:ext cx="2602233" cy="1390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76384" y="1115488"/>
            <a:ext cx="3006968" cy="12518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CEEDBE4-FAD9-44FD-AC76-F3EED3E971F9}"/>
              </a:ext>
            </a:extLst>
          </p:cNvPr>
          <p:cNvGrpSpPr/>
          <p:nvPr/>
        </p:nvGrpSpPr>
        <p:grpSpPr>
          <a:xfrm>
            <a:off x="3305271" y="1946486"/>
            <a:ext cx="2627703" cy="2226759"/>
            <a:chOff x="3984003" y="1989337"/>
            <a:chExt cx="4059114" cy="3634547"/>
          </a:xfrm>
          <a:solidFill>
            <a:srgbClr val="500000"/>
          </a:solidFill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8ECC43A0-BC06-4285-A635-1A37CFDBE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065" y="3694036"/>
              <a:ext cx="1970052" cy="1929848"/>
            </a:xfrm>
            <a:custGeom>
              <a:avLst/>
              <a:gdLst>
                <a:gd name="T0" fmla="*/ 4339 w 4897"/>
                <a:gd name="T1" fmla="*/ 176 h 4802"/>
                <a:gd name="T2" fmla="*/ 3865 w 4897"/>
                <a:gd name="T3" fmla="*/ 304 h 4802"/>
                <a:gd name="T4" fmla="*/ 3490 w 4897"/>
                <a:gd name="T5" fmla="*/ 263 h 4802"/>
                <a:gd name="T6" fmla="*/ 3297 w 4897"/>
                <a:gd name="T7" fmla="*/ 592 h 4802"/>
                <a:gd name="T8" fmla="*/ 2980 w 4897"/>
                <a:gd name="T9" fmla="*/ 885 h 4802"/>
                <a:gd name="T10" fmla="*/ 2448 w 4897"/>
                <a:gd name="T11" fmla="*/ 1009 h 4802"/>
                <a:gd name="T12" fmla="*/ 1914 w 4897"/>
                <a:gd name="T13" fmla="*/ 919 h 4802"/>
                <a:gd name="T14" fmla="*/ 1787 w 4897"/>
                <a:gd name="T15" fmla="*/ 1002 h 4802"/>
                <a:gd name="T16" fmla="*/ 1284 w 4897"/>
                <a:gd name="T17" fmla="*/ 1164 h 4802"/>
                <a:gd name="T18" fmla="*/ 784 w 4897"/>
                <a:gd name="T19" fmla="*/ 1146 h 4802"/>
                <a:gd name="T20" fmla="*/ 292 w 4897"/>
                <a:gd name="T21" fmla="*/ 943 h 4802"/>
                <a:gd name="T22" fmla="*/ 23 w 4897"/>
                <a:gd name="T23" fmla="*/ 2788 h 4802"/>
                <a:gd name="T24" fmla="*/ 321 w 4897"/>
                <a:gd name="T25" fmla="*/ 3197 h 4802"/>
                <a:gd name="T26" fmla="*/ 652 w 4897"/>
                <a:gd name="T27" fmla="*/ 3346 h 4802"/>
                <a:gd name="T28" fmla="*/ 1122 w 4897"/>
                <a:gd name="T29" fmla="*/ 3337 h 4802"/>
                <a:gd name="T30" fmla="*/ 1165 w 4897"/>
                <a:gd name="T31" fmla="*/ 2986 h 4802"/>
                <a:gd name="T32" fmla="*/ 1479 w 4897"/>
                <a:gd name="T33" fmla="*/ 2768 h 4802"/>
                <a:gd name="T34" fmla="*/ 1313 w 4897"/>
                <a:gd name="T35" fmla="*/ 3280 h 4802"/>
                <a:gd name="T36" fmla="*/ 1433 w 4897"/>
                <a:gd name="T37" fmla="*/ 3663 h 4802"/>
                <a:gd name="T38" fmla="*/ 1511 w 4897"/>
                <a:gd name="T39" fmla="*/ 4013 h 4802"/>
                <a:gd name="T40" fmla="*/ 1178 w 4897"/>
                <a:gd name="T41" fmla="*/ 3585 h 4802"/>
                <a:gd name="T42" fmla="*/ 766 w 4897"/>
                <a:gd name="T43" fmla="*/ 3556 h 4802"/>
                <a:gd name="T44" fmla="*/ 280 w 4897"/>
                <a:gd name="T45" fmla="*/ 3402 h 4802"/>
                <a:gd name="T46" fmla="*/ 25 w 4897"/>
                <a:gd name="T47" fmla="*/ 3171 h 4802"/>
                <a:gd name="T48" fmla="*/ 39 w 4897"/>
                <a:gd name="T49" fmla="*/ 3747 h 4802"/>
                <a:gd name="T50" fmla="*/ 316 w 4897"/>
                <a:gd name="T51" fmla="*/ 4378 h 4802"/>
                <a:gd name="T52" fmla="*/ 785 w 4897"/>
                <a:gd name="T53" fmla="*/ 4715 h 4802"/>
                <a:gd name="T54" fmla="*/ 1353 w 4897"/>
                <a:gd name="T55" fmla="*/ 4802 h 4802"/>
                <a:gd name="T56" fmla="*/ 1929 w 4897"/>
                <a:gd name="T57" fmla="*/ 4681 h 4802"/>
                <a:gd name="T58" fmla="*/ 2422 w 4897"/>
                <a:gd name="T59" fmla="*/ 4399 h 4802"/>
                <a:gd name="T60" fmla="*/ 2719 w 4897"/>
                <a:gd name="T61" fmla="*/ 4041 h 4802"/>
                <a:gd name="T62" fmla="*/ 2868 w 4897"/>
                <a:gd name="T63" fmla="*/ 3722 h 4802"/>
                <a:gd name="T64" fmla="*/ 2897 w 4897"/>
                <a:gd name="T65" fmla="*/ 3361 h 4802"/>
                <a:gd name="T66" fmla="*/ 2663 w 4897"/>
                <a:gd name="T67" fmla="*/ 2818 h 4802"/>
                <a:gd name="T68" fmla="*/ 2338 w 4897"/>
                <a:gd name="T69" fmla="*/ 2657 h 4802"/>
                <a:gd name="T70" fmla="*/ 1930 w 4897"/>
                <a:gd name="T71" fmla="*/ 2915 h 4802"/>
                <a:gd name="T72" fmla="*/ 1938 w 4897"/>
                <a:gd name="T73" fmla="*/ 2704 h 4802"/>
                <a:gd name="T74" fmla="*/ 2360 w 4897"/>
                <a:gd name="T75" fmla="*/ 2302 h 4802"/>
                <a:gd name="T76" fmla="*/ 2451 w 4897"/>
                <a:gd name="T77" fmla="*/ 1729 h 4802"/>
                <a:gd name="T78" fmla="*/ 2643 w 4897"/>
                <a:gd name="T79" fmla="*/ 1949 h 4802"/>
                <a:gd name="T80" fmla="*/ 2590 w 4897"/>
                <a:gd name="T81" fmla="*/ 2457 h 4802"/>
                <a:gd name="T82" fmla="*/ 3025 w 4897"/>
                <a:gd name="T83" fmla="*/ 3074 h 4802"/>
                <a:gd name="T84" fmla="*/ 3091 w 4897"/>
                <a:gd name="T85" fmla="*/ 3543 h 4802"/>
                <a:gd name="T86" fmla="*/ 3025 w 4897"/>
                <a:gd name="T87" fmla="*/ 4029 h 4802"/>
                <a:gd name="T88" fmla="*/ 3720 w 4897"/>
                <a:gd name="T89" fmla="*/ 3606 h 4802"/>
                <a:gd name="T90" fmla="*/ 3978 w 4897"/>
                <a:gd name="T91" fmla="*/ 3188 h 4802"/>
                <a:gd name="T92" fmla="*/ 4052 w 4897"/>
                <a:gd name="T93" fmla="*/ 2885 h 4802"/>
                <a:gd name="T94" fmla="*/ 4001 w 4897"/>
                <a:gd name="T95" fmla="*/ 2291 h 4802"/>
                <a:gd name="T96" fmla="*/ 3759 w 4897"/>
                <a:gd name="T97" fmla="*/ 1921 h 4802"/>
                <a:gd name="T98" fmla="*/ 3137 w 4897"/>
                <a:gd name="T99" fmla="*/ 1595 h 4802"/>
                <a:gd name="T100" fmla="*/ 3518 w 4897"/>
                <a:gd name="T101" fmla="*/ 1531 h 4802"/>
                <a:gd name="T102" fmla="*/ 4079 w 4897"/>
                <a:gd name="T103" fmla="*/ 2013 h 4802"/>
                <a:gd name="T104" fmla="*/ 4245 w 4897"/>
                <a:gd name="T105" fmla="*/ 2477 h 4802"/>
                <a:gd name="T106" fmla="*/ 4503 w 4897"/>
                <a:gd name="T107" fmla="*/ 2188 h 4802"/>
                <a:gd name="T108" fmla="*/ 4571 w 4897"/>
                <a:gd name="T109" fmla="*/ 1775 h 4802"/>
                <a:gd name="T110" fmla="*/ 4658 w 4897"/>
                <a:gd name="T111" fmla="*/ 1470 h 4802"/>
                <a:gd name="T112" fmla="*/ 4892 w 4897"/>
                <a:gd name="T113" fmla="*/ 915 h 4802"/>
                <a:gd name="T114" fmla="*/ 4812 w 4897"/>
                <a:gd name="T115" fmla="*/ 360 h 4802"/>
                <a:gd name="T116" fmla="*/ 4560 w 4897"/>
                <a:gd name="T117" fmla="*/ 0 h 4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97" h="4802">
                  <a:moveTo>
                    <a:pt x="4560" y="0"/>
                  </a:moveTo>
                  <a:lnTo>
                    <a:pt x="4532" y="28"/>
                  </a:lnTo>
                  <a:lnTo>
                    <a:pt x="4474" y="81"/>
                  </a:lnTo>
                  <a:lnTo>
                    <a:pt x="4411" y="131"/>
                  </a:lnTo>
                  <a:lnTo>
                    <a:pt x="4339" y="176"/>
                  </a:lnTo>
                  <a:lnTo>
                    <a:pt x="4303" y="197"/>
                  </a:lnTo>
                  <a:lnTo>
                    <a:pt x="4240" y="228"/>
                  </a:lnTo>
                  <a:lnTo>
                    <a:pt x="4114" y="271"/>
                  </a:lnTo>
                  <a:lnTo>
                    <a:pt x="3988" y="295"/>
                  </a:lnTo>
                  <a:lnTo>
                    <a:pt x="3865" y="304"/>
                  </a:lnTo>
                  <a:lnTo>
                    <a:pt x="3807" y="303"/>
                  </a:lnTo>
                  <a:lnTo>
                    <a:pt x="3757" y="302"/>
                  </a:lnTo>
                  <a:lnTo>
                    <a:pt x="3664" y="295"/>
                  </a:lnTo>
                  <a:lnTo>
                    <a:pt x="3575" y="282"/>
                  </a:lnTo>
                  <a:lnTo>
                    <a:pt x="3490" y="263"/>
                  </a:lnTo>
                  <a:lnTo>
                    <a:pt x="3450" y="251"/>
                  </a:lnTo>
                  <a:lnTo>
                    <a:pt x="3433" y="306"/>
                  </a:lnTo>
                  <a:lnTo>
                    <a:pt x="3394" y="409"/>
                  </a:lnTo>
                  <a:lnTo>
                    <a:pt x="3349" y="504"/>
                  </a:lnTo>
                  <a:lnTo>
                    <a:pt x="3297" y="592"/>
                  </a:lnTo>
                  <a:lnTo>
                    <a:pt x="3239" y="671"/>
                  </a:lnTo>
                  <a:lnTo>
                    <a:pt x="3173" y="742"/>
                  </a:lnTo>
                  <a:lnTo>
                    <a:pt x="3100" y="806"/>
                  </a:lnTo>
                  <a:lnTo>
                    <a:pt x="3023" y="860"/>
                  </a:lnTo>
                  <a:lnTo>
                    <a:pt x="2980" y="885"/>
                  </a:lnTo>
                  <a:lnTo>
                    <a:pt x="2915" y="919"/>
                  </a:lnTo>
                  <a:lnTo>
                    <a:pt x="2780" y="967"/>
                  </a:lnTo>
                  <a:lnTo>
                    <a:pt x="2645" y="997"/>
                  </a:lnTo>
                  <a:lnTo>
                    <a:pt x="2513" y="1009"/>
                  </a:lnTo>
                  <a:lnTo>
                    <a:pt x="2448" y="1009"/>
                  </a:lnTo>
                  <a:lnTo>
                    <a:pt x="2395" y="1009"/>
                  </a:lnTo>
                  <a:lnTo>
                    <a:pt x="2294" y="1003"/>
                  </a:lnTo>
                  <a:lnTo>
                    <a:pt x="2157" y="984"/>
                  </a:lnTo>
                  <a:lnTo>
                    <a:pt x="1953" y="933"/>
                  </a:lnTo>
                  <a:lnTo>
                    <a:pt x="1914" y="919"/>
                  </a:lnTo>
                  <a:lnTo>
                    <a:pt x="1918" y="910"/>
                  </a:lnTo>
                  <a:lnTo>
                    <a:pt x="1916" y="912"/>
                  </a:lnTo>
                  <a:lnTo>
                    <a:pt x="1913" y="914"/>
                  </a:lnTo>
                  <a:lnTo>
                    <a:pt x="1873" y="946"/>
                  </a:lnTo>
                  <a:lnTo>
                    <a:pt x="1787" y="1002"/>
                  </a:lnTo>
                  <a:lnTo>
                    <a:pt x="1698" y="1050"/>
                  </a:lnTo>
                  <a:lnTo>
                    <a:pt x="1602" y="1091"/>
                  </a:lnTo>
                  <a:lnTo>
                    <a:pt x="1501" y="1122"/>
                  </a:lnTo>
                  <a:lnTo>
                    <a:pt x="1396" y="1147"/>
                  </a:lnTo>
                  <a:lnTo>
                    <a:pt x="1284" y="1164"/>
                  </a:lnTo>
                  <a:lnTo>
                    <a:pt x="1168" y="1171"/>
                  </a:lnTo>
                  <a:lnTo>
                    <a:pt x="1107" y="1171"/>
                  </a:lnTo>
                  <a:lnTo>
                    <a:pt x="1030" y="1170"/>
                  </a:lnTo>
                  <a:lnTo>
                    <a:pt x="868" y="1159"/>
                  </a:lnTo>
                  <a:lnTo>
                    <a:pt x="784" y="1146"/>
                  </a:lnTo>
                  <a:lnTo>
                    <a:pt x="724" y="1135"/>
                  </a:lnTo>
                  <a:lnTo>
                    <a:pt x="607" y="1103"/>
                  </a:lnTo>
                  <a:lnTo>
                    <a:pt x="495" y="1059"/>
                  </a:lnTo>
                  <a:lnTo>
                    <a:pt x="390" y="1006"/>
                  </a:lnTo>
                  <a:lnTo>
                    <a:pt x="292" y="943"/>
                  </a:lnTo>
                  <a:lnTo>
                    <a:pt x="200" y="876"/>
                  </a:lnTo>
                  <a:lnTo>
                    <a:pt x="74" y="768"/>
                  </a:lnTo>
                  <a:lnTo>
                    <a:pt x="0" y="696"/>
                  </a:lnTo>
                  <a:lnTo>
                    <a:pt x="0" y="2727"/>
                  </a:lnTo>
                  <a:lnTo>
                    <a:pt x="23" y="2788"/>
                  </a:lnTo>
                  <a:lnTo>
                    <a:pt x="85" y="2917"/>
                  </a:lnTo>
                  <a:lnTo>
                    <a:pt x="149" y="3017"/>
                  </a:lnTo>
                  <a:lnTo>
                    <a:pt x="200" y="3081"/>
                  </a:lnTo>
                  <a:lnTo>
                    <a:pt x="257" y="3142"/>
                  </a:lnTo>
                  <a:lnTo>
                    <a:pt x="321" y="3197"/>
                  </a:lnTo>
                  <a:lnTo>
                    <a:pt x="358" y="3223"/>
                  </a:lnTo>
                  <a:lnTo>
                    <a:pt x="395" y="3248"/>
                  </a:lnTo>
                  <a:lnTo>
                    <a:pt x="476" y="3291"/>
                  </a:lnTo>
                  <a:lnTo>
                    <a:pt x="561" y="3323"/>
                  </a:lnTo>
                  <a:lnTo>
                    <a:pt x="652" y="3346"/>
                  </a:lnTo>
                  <a:lnTo>
                    <a:pt x="748" y="3361"/>
                  </a:lnTo>
                  <a:lnTo>
                    <a:pt x="848" y="3366"/>
                  </a:lnTo>
                  <a:lnTo>
                    <a:pt x="954" y="3362"/>
                  </a:lnTo>
                  <a:lnTo>
                    <a:pt x="1065" y="3348"/>
                  </a:lnTo>
                  <a:lnTo>
                    <a:pt x="1122" y="3337"/>
                  </a:lnTo>
                  <a:lnTo>
                    <a:pt x="1120" y="3302"/>
                  </a:lnTo>
                  <a:lnTo>
                    <a:pt x="1121" y="3228"/>
                  </a:lnTo>
                  <a:lnTo>
                    <a:pt x="1129" y="3151"/>
                  </a:lnTo>
                  <a:lnTo>
                    <a:pt x="1143" y="3070"/>
                  </a:lnTo>
                  <a:lnTo>
                    <a:pt x="1165" y="2986"/>
                  </a:lnTo>
                  <a:lnTo>
                    <a:pt x="1196" y="2899"/>
                  </a:lnTo>
                  <a:lnTo>
                    <a:pt x="1236" y="2809"/>
                  </a:lnTo>
                  <a:lnTo>
                    <a:pt x="1287" y="2715"/>
                  </a:lnTo>
                  <a:lnTo>
                    <a:pt x="1316" y="2667"/>
                  </a:lnTo>
                  <a:lnTo>
                    <a:pt x="1479" y="2768"/>
                  </a:lnTo>
                  <a:lnTo>
                    <a:pt x="1440" y="2833"/>
                  </a:lnTo>
                  <a:lnTo>
                    <a:pt x="1380" y="2956"/>
                  </a:lnTo>
                  <a:lnTo>
                    <a:pt x="1340" y="3072"/>
                  </a:lnTo>
                  <a:lnTo>
                    <a:pt x="1319" y="3179"/>
                  </a:lnTo>
                  <a:lnTo>
                    <a:pt x="1313" y="3280"/>
                  </a:lnTo>
                  <a:lnTo>
                    <a:pt x="1319" y="3372"/>
                  </a:lnTo>
                  <a:lnTo>
                    <a:pt x="1338" y="3457"/>
                  </a:lnTo>
                  <a:lnTo>
                    <a:pt x="1363" y="3533"/>
                  </a:lnTo>
                  <a:lnTo>
                    <a:pt x="1397" y="3602"/>
                  </a:lnTo>
                  <a:lnTo>
                    <a:pt x="1433" y="3663"/>
                  </a:lnTo>
                  <a:lnTo>
                    <a:pt x="1493" y="3739"/>
                  </a:lnTo>
                  <a:lnTo>
                    <a:pt x="1599" y="3840"/>
                  </a:lnTo>
                  <a:lnTo>
                    <a:pt x="1625" y="3857"/>
                  </a:lnTo>
                  <a:lnTo>
                    <a:pt x="1522" y="4018"/>
                  </a:lnTo>
                  <a:lnTo>
                    <a:pt x="1511" y="4013"/>
                  </a:lnTo>
                  <a:lnTo>
                    <a:pt x="1432" y="3948"/>
                  </a:lnTo>
                  <a:lnTo>
                    <a:pt x="1347" y="3858"/>
                  </a:lnTo>
                  <a:lnTo>
                    <a:pt x="1286" y="3781"/>
                  </a:lnTo>
                  <a:lnTo>
                    <a:pt x="1227" y="3690"/>
                  </a:lnTo>
                  <a:lnTo>
                    <a:pt x="1178" y="3585"/>
                  </a:lnTo>
                  <a:lnTo>
                    <a:pt x="1159" y="3527"/>
                  </a:lnTo>
                  <a:lnTo>
                    <a:pt x="1078" y="3541"/>
                  </a:lnTo>
                  <a:lnTo>
                    <a:pt x="925" y="3556"/>
                  </a:lnTo>
                  <a:lnTo>
                    <a:pt x="851" y="3558"/>
                  </a:lnTo>
                  <a:lnTo>
                    <a:pt x="766" y="3556"/>
                  </a:lnTo>
                  <a:lnTo>
                    <a:pt x="604" y="3533"/>
                  </a:lnTo>
                  <a:lnTo>
                    <a:pt x="490" y="3502"/>
                  </a:lnTo>
                  <a:lnTo>
                    <a:pt x="417" y="3475"/>
                  </a:lnTo>
                  <a:lnTo>
                    <a:pt x="347" y="3441"/>
                  </a:lnTo>
                  <a:lnTo>
                    <a:pt x="280" y="3402"/>
                  </a:lnTo>
                  <a:lnTo>
                    <a:pt x="247" y="3380"/>
                  </a:lnTo>
                  <a:lnTo>
                    <a:pt x="210" y="3354"/>
                  </a:lnTo>
                  <a:lnTo>
                    <a:pt x="141" y="3296"/>
                  </a:lnTo>
                  <a:lnTo>
                    <a:pt x="80" y="3235"/>
                  </a:lnTo>
                  <a:lnTo>
                    <a:pt x="25" y="3171"/>
                  </a:lnTo>
                  <a:lnTo>
                    <a:pt x="0" y="3138"/>
                  </a:lnTo>
                  <a:lnTo>
                    <a:pt x="0" y="3306"/>
                  </a:lnTo>
                  <a:lnTo>
                    <a:pt x="1" y="3402"/>
                  </a:lnTo>
                  <a:lnTo>
                    <a:pt x="14" y="3581"/>
                  </a:lnTo>
                  <a:lnTo>
                    <a:pt x="39" y="3747"/>
                  </a:lnTo>
                  <a:lnTo>
                    <a:pt x="75" y="3899"/>
                  </a:lnTo>
                  <a:lnTo>
                    <a:pt x="120" y="4037"/>
                  </a:lnTo>
                  <a:lnTo>
                    <a:pt x="177" y="4163"/>
                  </a:lnTo>
                  <a:lnTo>
                    <a:pt x="242" y="4277"/>
                  </a:lnTo>
                  <a:lnTo>
                    <a:pt x="316" y="4378"/>
                  </a:lnTo>
                  <a:lnTo>
                    <a:pt x="398" y="4468"/>
                  </a:lnTo>
                  <a:lnTo>
                    <a:pt x="486" y="4547"/>
                  </a:lnTo>
                  <a:lnTo>
                    <a:pt x="581" y="4613"/>
                  </a:lnTo>
                  <a:lnTo>
                    <a:pt x="680" y="4670"/>
                  </a:lnTo>
                  <a:lnTo>
                    <a:pt x="785" y="4715"/>
                  </a:lnTo>
                  <a:lnTo>
                    <a:pt x="893" y="4751"/>
                  </a:lnTo>
                  <a:lnTo>
                    <a:pt x="1006" y="4777"/>
                  </a:lnTo>
                  <a:lnTo>
                    <a:pt x="1120" y="4794"/>
                  </a:lnTo>
                  <a:lnTo>
                    <a:pt x="1235" y="4802"/>
                  </a:lnTo>
                  <a:lnTo>
                    <a:pt x="1353" y="4802"/>
                  </a:lnTo>
                  <a:lnTo>
                    <a:pt x="1470" y="4793"/>
                  </a:lnTo>
                  <a:lnTo>
                    <a:pt x="1588" y="4776"/>
                  </a:lnTo>
                  <a:lnTo>
                    <a:pt x="1703" y="4751"/>
                  </a:lnTo>
                  <a:lnTo>
                    <a:pt x="1817" y="4720"/>
                  </a:lnTo>
                  <a:lnTo>
                    <a:pt x="1929" y="4681"/>
                  </a:lnTo>
                  <a:lnTo>
                    <a:pt x="2037" y="4636"/>
                  </a:lnTo>
                  <a:lnTo>
                    <a:pt x="2141" y="4586"/>
                  </a:lnTo>
                  <a:lnTo>
                    <a:pt x="2241" y="4528"/>
                  </a:lnTo>
                  <a:lnTo>
                    <a:pt x="2334" y="4466"/>
                  </a:lnTo>
                  <a:lnTo>
                    <a:pt x="2422" y="4399"/>
                  </a:lnTo>
                  <a:lnTo>
                    <a:pt x="2503" y="4326"/>
                  </a:lnTo>
                  <a:lnTo>
                    <a:pt x="2575" y="4250"/>
                  </a:lnTo>
                  <a:lnTo>
                    <a:pt x="2640" y="4169"/>
                  </a:lnTo>
                  <a:lnTo>
                    <a:pt x="2696" y="4085"/>
                  </a:lnTo>
                  <a:lnTo>
                    <a:pt x="2719" y="4041"/>
                  </a:lnTo>
                  <a:lnTo>
                    <a:pt x="2726" y="4042"/>
                  </a:lnTo>
                  <a:lnTo>
                    <a:pt x="2733" y="4044"/>
                  </a:lnTo>
                  <a:lnTo>
                    <a:pt x="2767" y="3982"/>
                  </a:lnTo>
                  <a:lnTo>
                    <a:pt x="2831" y="3840"/>
                  </a:lnTo>
                  <a:lnTo>
                    <a:pt x="2868" y="3722"/>
                  </a:lnTo>
                  <a:lnTo>
                    <a:pt x="2886" y="3639"/>
                  </a:lnTo>
                  <a:lnTo>
                    <a:pt x="2898" y="3552"/>
                  </a:lnTo>
                  <a:lnTo>
                    <a:pt x="2902" y="3463"/>
                  </a:lnTo>
                  <a:lnTo>
                    <a:pt x="2901" y="3418"/>
                  </a:lnTo>
                  <a:lnTo>
                    <a:pt x="2897" y="3361"/>
                  </a:lnTo>
                  <a:lnTo>
                    <a:pt x="2877" y="3248"/>
                  </a:lnTo>
                  <a:lnTo>
                    <a:pt x="2844" y="3138"/>
                  </a:lnTo>
                  <a:lnTo>
                    <a:pt x="2797" y="3029"/>
                  </a:lnTo>
                  <a:lnTo>
                    <a:pt x="2737" y="2923"/>
                  </a:lnTo>
                  <a:lnTo>
                    <a:pt x="2663" y="2818"/>
                  </a:lnTo>
                  <a:lnTo>
                    <a:pt x="2577" y="2714"/>
                  </a:lnTo>
                  <a:lnTo>
                    <a:pt x="2477" y="2613"/>
                  </a:lnTo>
                  <a:lnTo>
                    <a:pt x="2421" y="2564"/>
                  </a:lnTo>
                  <a:lnTo>
                    <a:pt x="2395" y="2596"/>
                  </a:lnTo>
                  <a:lnTo>
                    <a:pt x="2338" y="2657"/>
                  </a:lnTo>
                  <a:lnTo>
                    <a:pt x="2273" y="2716"/>
                  </a:lnTo>
                  <a:lnTo>
                    <a:pt x="2201" y="2772"/>
                  </a:lnTo>
                  <a:lnTo>
                    <a:pt x="2120" y="2824"/>
                  </a:lnTo>
                  <a:lnTo>
                    <a:pt x="2030" y="2872"/>
                  </a:lnTo>
                  <a:lnTo>
                    <a:pt x="1930" y="2915"/>
                  </a:lnTo>
                  <a:lnTo>
                    <a:pt x="1820" y="2951"/>
                  </a:lnTo>
                  <a:lnTo>
                    <a:pt x="1760" y="2967"/>
                  </a:lnTo>
                  <a:lnTo>
                    <a:pt x="1713" y="2781"/>
                  </a:lnTo>
                  <a:lnTo>
                    <a:pt x="1795" y="2758"/>
                  </a:lnTo>
                  <a:lnTo>
                    <a:pt x="1938" y="2704"/>
                  </a:lnTo>
                  <a:lnTo>
                    <a:pt x="2058" y="2637"/>
                  </a:lnTo>
                  <a:lnTo>
                    <a:pt x="2159" y="2561"/>
                  </a:lnTo>
                  <a:lnTo>
                    <a:pt x="2242" y="2479"/>
                  </a:lnTo>
                  <a:lnTo>
                    <a:pt x="2310" y="2391"/>
                  </a:lnTo>
                  <a:lnTo>
                    <a:pt x="2360" y="2302"/>
                  </a:lnTo>
                  <a:lnTo>
                    <a:pt x="2399" y="2210"/>
                  </a:lnTo>
                  <a:lnTo>
                    <a:pt x="2426" y="2120"/>
                  </a:lnTo>
                  <a:lnTo>
                    <a:pt x="2444" y="2033"/>
                  </a:lnTo>
                  <a:lnTo>
                    <a:pt x="2457" y="1913"/>
                  </a:lnTo>
                  <a:lnTo>
                    <a:pt x="2451" y="1729"/>
                  </a:lnTo>
                  <a:lnTo>
                    <a:pt x="2443" y="1691"/>
                  </a:lnTo>
                  <a:lnTo>
                    <a:pt x="2632" y="1654"/>
                  </a:lnTo>
                  <a:lnTo>
                    <a:pt x="2635" y="1668"/>
                  </a:lnTo>
                  <a:lnTo>
                    <a:pt x="2647" y="1795"/>
                  </a:lnTo>
                  <a:lnTo>
                    <a:pt x="2643" y="1949"/>
                  </a:lnTo>
                  <a:lnTo>
                    <a:pt x="2630" y="2068"/>
                  </a:lnTo>
                  <a:lnTo>
                    <a:pt x="2601" y="2198"/>
                  </a:lnTo>
                  <a:lnTo>
                    <a:pt x="2556" y="2332"/>
                  </a:lnTo>
                  <a:lnTo>
                    <a:pt x="2523" y="2399"/>
                  </a:lnTo>
                  <a:lnTo>
                    <a:pt x="2590" y="2457"/>
                  </a:lnTo>
                  <a:lnTo>
                    <a:pt x="2709" y="2574"/>
                  </a:lnTo>
                  <a:lnTo>
                    <a:pt x="2811" y="2694"/>
                  </a:lnTo>
                  <a:lnTo>
                    <a:pt x="2899" y="2819"/>
                  </a:lnTo>
                  <a:lnTo>
                    <a:pt x="2971" y="2945"/>
                  </a:lnTo>
                  <a:lnTo>
                    <a:pt x="3025" y="3074"/>
                  </a:lnTo>
                  <a:lnTo>
                    <a:pt x="3065" y="3206"/>
                  </a:lnTo>
                  <a:lnTo>
                    <a:pt x="3087" y="3341"/>
                  </a:lnTo>
                  <a:lnTo>
                    <a:pt x="3092" y="3410"/>
                  </a:lnTo>
                  <a:lnTo>
                    <a:pt x="3094" y="3455"/>
                  </a:lnTo>
                  <a:lnTo>
                    <a:pt x="3091" y="3543"/>
                  </a:lnTo>
                  <a:lnTo>
                    <a:pt x="3077" y="3672"/>
                  </a:lnTo>
                  <a:lnTo>
                    <a:pt x="3038" y="3831"/>
                  </a:lnTo>
                  <a:lnTo>
                    <a:pt x="2984" y="3976"/>
                  </a:lnTo>
                  <a:lnTo>
                    <a:pt x="2953" y="4042"/>
                  </a:lnTo>
                  <a:lnTo>
                    <a:pt x="3025" y="4029"/>
                  </a:lnTo>
                  <a:lnTo>
                    <a:pt x="3177" y="3984"/>
                  </a:lnTo>
                  <a:lnTo>
                    <a:pt x="3330" y="3915"/>
                  </a:lnTo>
                  <a:lnTo>
                    <a:pt x="3479" y="3822"/>
                  </a:lnTo>
                  <a:lnTo>
                    <a:pt x="3621" y="3707"/>
                  </a:lnTo>
                  <a:lnTo>
                    <a:pt x="3720" y="3606"/>
                  </a:lnTo>
                  <a:lnTo>
                    <a:pt x="3781" y="3533"/>
                  </a:lnTo>
                  <a:lnTo>
                    <a:pt x="3838" y="3454"/>
                  </a:lnTo>
                  <a:lnTo>
                    <a:pt x="3890" y="3370"/>
                  </a:lnTo>
                  <a:lnTo>
                    <a:pt x="3936" y="3282"/>
                  </a:lnTo>
                  <a:lnTo>
                    <a:pt x="3978" y="3188"/>
                  </a:lnTo>
                  <a:lnTo>
                    <a:pt x="3996" y="3139"/>
                  </a:lnTo>
                  <a:lnTo>
                    <a:pt x="3993" y="3139"/>
                  </a:lnTo>
                  <a:lnTo>
                    <a:pt x="4001" y="3121"/>
                  </a:lnTo>
                  <a:lnTo>
                    <a:pt x="4031" y="3002"/>
                  </a:lnTo>
                  <a:lnTo>
                    <a:pt x="4052" y="2885"/>
                  </a:lnTo>
                  <a:lnTo>
                    <a:pt x="4065" y="2745"/>
                  </a:lnTo>
                  <a:lnTo>
                    <a:pt x="4063" y="2587"/>
                  </a:lnTo>
                  <a:lnTo>
                    <a:pt x="4046" y="2462"/>
                  </a:lnTo>
                  <a:lnTo>
                    <a:pt x="4028" y="2377"/>
                  </a:lnTo>
                  <a:lnTo>
                    <a:pt x="4001" y="2291"/>
                  </a:lnTo>
                  <a:lnTo>
                    <a:pt x="3966" y="2206"/>
                  </a:lnTo>
                  <a:lnTo>
                    <a:pt x="3944" y="2164"/>
                  </a:lnTo>
                  <a:lnTo>
                    <a:pt x="3914" y="2111"/>
                  </a:lnTo>
                  <a:lnTo>
                    <a:pt x="3843" y="2011"/>
                  </a:lnTo>
                  <a:lnTo>
                    <a:pt x="3759" y="1921"/>
                  </a:lnTo>
                  <a:lnTo>
                    <a:pt x="3660" y="1839"/>
                  </a:lnTo>
                  <a:lnTo>
                    <a:pt x="3549" y="1765"/>
                  </a:lnTo>
                  <a:lnTo>
                    <a:pt x="3424" y="1699"/>
                  </a:lnTo>
                  <a:lnTo>
                    <a:pt x="3287" y="1643"/>
                  </a:lnTo>
                  <a:lnTo>
                    <a:pt x="3137" y="1595"/>
                  </a:lnTo>
                  <a:lnTo>
                    <a:pt x="3056" y="1575"/>
                  </a:lnTo>
                  <a:lnTo>
                    <a:pt x="3102" y="1388"/>
                  </a:lnTo>
                  <a:lnTo>
                    <a:pt x="3192" y="1411"/>
                  </a:lnTo>
                  <a:lnTo>
                    <a:pt x="3362" y="1466"/>
                  </a:lnTo>
                  <a:lnTo>
                    <a:pt x="3518" y="1531"/>
                  </a:lnTo>
                  <a:lnTo>
                    <a:pt x="3659" y="1607"/>
                  </a:lnTo>
                  <a:lnTo>
                    <a:pt x="3786" y="1693"/>
                  </a:lnTo>
                  <a:lnTo>
                    <a:pt x="3899" y="1788"/>
                  </a:lnTo>
                  <a:lnTo>
                    <a:pt x="3996" y="1896"/>
                  </a:lnTo>
                  <a:lnTo>
                    <a:pt x="4079" y="2013"/>
                  </a:lnTo>
                  <a:lnTo>
                    <a:pt x="4114" y="2075"/>
                  </a:lnTo>
                  <a:lnTo>
                    <a:pt x="4144" y="2133"/>
                  </a:lnTo>
                  <a:lnTo>
                    <a:pt x="4190" y="2249"/>
                  </a:lnTo>
                  <a:lnTo>
                    <a:pt x="4223" y="2364"/>
                  </a:lnTo>
                  <a:lnTo>
                    <a:pt x="4245" y="2477"/>
                  </a:lnTo>
                  <a:lnTo>
                    <a:pt x="4251" y="2532"/>
                  </a:lnTo>
                  <a:lnTo>
                    <a:pt x="4289" y="2494"/>
                  </a:lnTo>
                  <a:lnTo>
                    <a:pt x="4365" y="2403"/>
                  </a:lnTo>
                  <a:lnTo>
                    <a:pt x="4439" y="2300"/>
                  </a:lnTo>
                  <a:lnTo>
                    <a:pt x="4503" y="2188"/>
                  </a:lnTo>
                  <a:lnTo>
                    <a:pt x="4552" y="2066"/>
                  </a:lnTo>
                  <a:lnTo>
                    <a:pt x="4573" y="1971"/>
                  </a:lnTo>
                  <a:lnTo>
                    <a:pt x="4580" y="1908"/>
                  </a:lnTo>
                  <a:lnTo>
                    <a:pt x="4580" y="1842"/>
                  </a:lnTo>
                  <a:lnTo>
                    <a:pt x="4571" y="1775"/>
                  </a:lnTo>
                  <a:lnTo>
                    <a:pt x="4555" y="1709"/>
                  </a:lnTo>
                  <a:lnTo>
                    <a:pt x="4529" y="1643"/>
                  </a:lnTo>
                  <a:lnTo>
                    <a:pt x="4510" y="1610"/>
                  </a:lnTo>
                  <a:lnTo>
                    <a:pt x="4565" y="1566"/>
                  </a:lnTo>
                  <a:lnTo>
                    <a:pt x="4658" y="1470"/>
                  </a:lnTo>
                  <a:lnTo>
                    <a:pt x="4735" y="1366"/>
                  </a:lnTo>
                  <a:lnTo>
                    <a:pt x="4796" y="1258"/>
                  </a:lnTo>
                  <a:lnTo>
                    <a:pt x="4841" y="1146"/>
                  </a:lnTo>
                  <a:lnTo>
                    <a:pt x="4872" y="1030"/>
                  </a:lnTo>
                  <a:lnTo>
                    <a:pt x="4892" y="915"/>
                  </a:lnTo>
                  <a:lnTo>
                    <a:pt x="4897" y="798"/>
                  </a:lnTo>
                  <a:lnTo>
                    <a:pt x="4892" y="683"/>
                  </a:lnTo>
                  <a:lnTo>
                    <a:pt x="4875" y="571"/>
                  </a:lnTo>
                  <a:lnTo>
                    <a:pt x="4849" y="463"/>
                  </a:lnTo>
                  <a:lnTo>
                    <a:pt x="4812" y="360"/>
                  </a:lnTo>
                  <a:lnTo>
                    <a:pt x="4768" y="264"/>
                  </a:lnTo>
                  <a:lnTo>
                    <a:pt x="4717" y="176"/>
                  </a:lnTo>
                  <a:lnTo>
                    <a:pt x="4658" y="97"/>
                  </a:lnTo>
                  <a:lnTo>
                    <a:pt x="4593" y="28"/>
                  </a:lnTo>
                  <a:lnTo>
                    <a:pt x="456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Freeform: Shape 35">
              <a:extLst>
                <a:ext uri="{FF2B5EF4-FFF2-40B4-BE49-F238E27FC236}">
                  <a16:creationId xmlns:a16="http://schemas.microsoft.com/office/drawing/2014/main" id="{6041BDBA-5506-48C5-B0B6-79EA16F6F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064" y="1989337"/>
              <a:ext cx="1849436" cy="2098711"/>
            </a:xfrm>
            <a:custGeom>
              <a:avLst/>
              <a:gdLst>
                <a:gd name="connsiteX0" fmla="*/ 874060 w 1849436"/>
                <a:gd name="connsiteY0" fmla="*/ 254097 h 2098711"/>
                <a:gd name="connsiteX1" fmla="*/ 918285 w 1849436"/>
                <a:gd name="connsiteY1" fmla="*/ 256911 h 2098711"/>
                <a:gd name="connsiteX2" fmla="*/ 961305 w 1849436"/>
                <a:gd name="connsiteY2" fmla="*/ 264550 h 2098711"/>
                <a:gd name="connsiteX3" fmla="*/ 1003520 w 1849436"/>
                <a:gd name="connsiteY3" fmla="*/ 276612 h 2098711"/>
                <a:gd name="connsiteX4" fmla="*/ 1043725 w 1849436"/>
                <a:gd name="connsiteY4" fmla="*/ 293096 h 2098711"/>
                <a:gd name="connsiteX5" fmla="*/ 1081920 w 1849436"/>
                <a:gd name="connsiteY5" fmla="*/ 313601 h 2098711"/>
                <a:gd name="connsiteX6" fmla="*/ 1117703 w 1849436"/>
                <a:gd name="connsiteY6" fmla="*/ 337322 h 2098711"/>
                <a:gd name="connsiteX7" fmla="*/ 1151073 w 1849436"/>
                <a:gd name="connsiteY7" fmla="*/ 364259 h 2098711"/>
                <a:gd name="connsiteX8" fmla="*/ 1181227 w 1849436"/>
                <a:gd name="connsiteY8" fmla="*/ 393207 h 2098711"/>
                <a:gd name="connsiteX9" fmla="*/ 1208566 w 1849436"/>
                <a:gd name="connsiteY9" fmla="*/ 424165 h 2098711"/>
                <a:gd name="connsiteX10" fmla="*/ 1233092 w 1849436"/>
                <a:gd name="connsiteY10" fmla="*/ 456329 h 2098711"/>
                <a:gd name="connsiteX11" fmla="*/ 1253194 w 1849436"/>
                <a:gd name="connsiteY11" fmla="*/ 490102 h 2098711"/>
                <a:gd name="connsiteX12" fmla="*/ 1269276 w 1849436"/>
                <a:gd name="connsiteY12" fmla="*/ 523874 h 2098711"/>
                <a:gd name="connsiteX13" fmla="*/ 1281740 w 1849436"/>
                <a:gd name="connsiteY13" fmla="*/ 558048 h 2098711"/>
                <a:gd name="connsiteX14" fmla="*/ 1289781 w 1849436"/>
                <a:gd name="connsiteY14" fmla="*/ 591419 h 2098711"/>
                <a:gd name="connsiteX15" fmla="*/ 1291389 w 1849436"/>
                <a:gd name="connsiteY15" fmla="*/ 607501 h 2098711"/>
                <a:gd name="connsiteX16" fmla="*/ 1290183 w 1849436"/>
                <a:gd name="connsiteY16" fmla="*/ 607501 h 2098711"/>
                <a:gd name="connsiteX17" fmla="*/ 1289781 w 1849436"/>
                <a:gd name="connsiteY17" fmla="*/ 607903 h 2098711"/>
                <a:gd name="connsiteX18" fmla="*/ 1291389 w 1849436"/>
                <a:gd name="connsiteY18" fmla="*/ 607501 h 2098711"/>
                <a:gd name="connsiteX19" fmla="*/ 1303451 w 1849436"/>
                <a:gd name="connsiteY19" fmla="*/ 666200 h 2098711"/>
                <a:gd name="connsiteX20" fmla="*/ 1315110 w 1849436"/>
                <a:gd name="connsiteY20" fmla="*/ 741384 h 2098711"/>
                <a:gd name="connsiteX21" fmla="*/ 1319533 w 1849436"/>
                <a:gd name="connsiteY21" fmla="*/ 786012 h 2098711"/>
                <a:gd name="connsiteX22" fmla="*/ 1319935 w 1849436"/>
                <a:gd name="connsiteY22" fmla="*/ 827423 h 2098711"/>
                <a:gd name="connsiteX23" fmla="*/ 1315914 w 1849436"/>
                <a:gd name="connsiteY23" fmla="*/ 865216 h 2098711"/>
                <a:gd name="connsiteX24" fmla="*/ 1307471 w 1849436"/>
                <a:gd name="connsiteY24" fmla="*/ 900999 h 2098711"/>
                <a:gd name="connsiteX25" fmla="*/ 1293399 w 1849436"/>
                <a:gd name="connsiteY25" fmla="*/ 934771 h 2098711"/>
                <a:gd name="connsiteX26" fmla="*/ 1284152 w 1849436"/>
                <a:gd name="connsiteY26" fmla="*/ 951255 h 2098711"/>
                <a:gd name="connsiteX27" fmla="*/ 1275307 w 1849436"/>
                <a:gd name="connsiteY27" fmla="*/ 964925 h 2098711"/>
                <a:gd name="connsiteX28" fmla="*/ 1256008 w 1849436"/>
                <a:gd name="connsiteY28" fmla="*/ 989852 h 2098711"/>
                <a:gd name="connsiteX29" fmla="*/ 1233896 w 1849436"/>
                <a:gd name="connsiteY29" fmla="*/ 1012367 h 2098711"/>
                <a:gd name="connsiteX30" fmla="*/ 1210979 w 1849436"/>
                <a:gd name="connsiteY30" fmla="*/ 1032470 h 2098711"/>
                <a:gd name="connsiteX31" fmla="*/ 1173990 w 1849436"/>
                <a:gd name="connsiteY31" fmla="*/ 1058201 h 2098711"/>
                <a:gd name="connsiteX32" fmla="*/ 1123332 w 1849436"/>
                <a:gd name="connsiteY32" fmla="*/ 1083932 h 2098711"/>
                <a:gd name="connsiteX33" fmla="*/ 1075487 w 1849436"/>
                <a:gd name="connsiteY33" fmla="*/ 1102427 h 2098711"/>
                <a:gd name="connsiteX34" fmla="*/ 1033272 w 1849436"/>
                <a:gd name="connsiteY34" fmla="*/ 1114488 h 2098711"/>
                <a:gd name="connsiteX35" fmla="*/ 987840 w 1849436"/>
                <a:gd name="connsiteY35" fmla="*/ 1123333 h 2098711"/>
                <a:gd name="connsiteX36" fmla="*/ 980603 w 1849436"/>
                <a:gd name="connsiteY36" fmla="*/ 1124539 h 2098711"/>
                <a:gd name="connsiteX37" fmla="*/ 987840 w 1849436"/>
                <a:gd name="connsiteY37" fmla="*/ 1200929 h 2098711"/>
                <a:gd name="connsiteX38" fmla="*/ 999098 w 1849436"/>
                <a:gd name="connsiteY38" fmla="*/ 1200125 h 2098711"/>
                <a:gd name="connsiteX39" fmla="*/ 1053777 w 1849436"/>
                <a:gd name="connsiteY39" fmla="*/ 1188868 h 2098711"/>
                <a:gd name="connsiteX40" fmla="*/ 1103631 w 1849436"/>
                <a:gd name="connsiteY40" fmla="*/ 1174796 h 2098711"/>
                <a:gd name="connsiteX41" fmla="*/ 1159918 w 1849436"/>
                <a:gd name="connsiteY41" fmla="*/ 1152683 h 2098711"/>
                <a:gd name="connsiteX42" fmla="*/ 1204144 w 1849436"/>
                <a:gd name="connsiteY42" fmla="*/ 1129766 h 2098711"/>
                <a:gd name="connsiteX43" fmla="*/ 1233494 w 1849436"/>
                <a:gd name="connsiteY43" fmla="*/ 1111272 h 2098711"/>
                <a:gd name="connsiteX44" fmla="*/ 1262441 w 1849436"/>
                <a:gd name="connsiteY44" fmla="*/ 1090365 h 2098711"/>
                <a:gd name="connsiteX45" fmla="*/ 1289781 w 1849436"/>
                <a:gd name="connsiteY45" fmla="*/ 1066644 h 2098711"/>
                <a:gd name="connsiteX46" fmla="*/ 1315914 w 1849436"/>
                <a:gd name="connsiteY46" fmla="*/ 1038902 h 2098711"/>
                <a:gd name="connsiteX47" fmla="*/ 1339233 w 1849436"/>
                <a:gd name="connsiteY47" fmla="*/ 1008346 h 2098711"/>
                <a:gd name="connsiteX48" fmla="*/ 1349686 w 1849436"/>
                <a:gd name="connsiteY48" fmla="*/ 991460 h 2098711"/>
                <a:gd name="connsiteX49" fmla="*/ 1360542 w 1849436"/>
                <a:gd name="connsiteY49" fmla="*/ 972162 h 2098711"/>
                <a:gd name="connsiteX50" fmla="*/ 1378634 w 1849436"/>
                <a:gd name="connsiteY50" fmla="*/ 931957 h 2098711"/>
                <a:gd name="connsiteX51" fmla="*/ 1391902 w 1849436"/>
                <a:gd name="connsiteY51" fmla="*/ 889741 h 2098711"/>
                <a:gd name="connsiteX52" fmla="*/ 1399541 w 1849436"/>
                <a:gd name="connsiteY52" fmla="*/ 845113 h 2098711"/>
                <a:gd name="connsiteX53" fmla="*/ 1402757 w 1849436"/>
                <a:gd name="connsiteY53" fmla="*/ 798073 h 2098711"/>
                <a:gd name="connsiteX54" fmla="*/ 1401149 w 1849436"/>
                <a:gd name="connsiteY54" fmla="*/ 748621 h 2098711"/>
                <a:gd name="connsiteX55" fmla="*/ 1394314 w 1849436"/>
                <a:gd name="connsiteY55" fmla="*/ 697158 h 2098711"/>
                <a:gd name="connsiteX56" fmla="*/ 1383057 w 1849436"/>
                <a:gd name="connsiteY56" fmla="*/ 643283 h 2098711"/>
                <a:gd name="connsiteX57" fmla="*/ 1375016 w 1849436"/>
                <a:gd name="connsiteY57" fmla="*/ 615944 h 2098711"/>
                <a:gd name="connsiteX58" fmla="*/ 1395118 w 1849436"/>
                <a:gd name="connsiteY58" fmla="*/ 621171 h 2098711"/>
                <a:gd name="connsiteX59" fmla="*/ 1434117 w 1849436"/>
                <a:gd name="connsiteY59" fmla="*/ 635242 h 2098711"/>
                <a:gd name="connsiteX60" fmla="*/ 1471508 w 1849436"/>
                <a:gd name="connsiteY60" fmla="*/ 653737 h 2098711"/>
                <a:gd name="connsiteX61" fmla="*/ 1507693 w 1849436"/>
                <a:gd name="connsiteY61" fmla="*/ 676654 h 2098711"/>
                <a:gd name="connsiteX62" fmla="*/ 1541465 w 1849436"/>
                <a:gd name="connsiteY62" fmla="*/ 703993 h 2098711"/>
                <a:gd name="connsiteX63" fmla="*/ 1573227 w 1849436"/>
                <a:gd name="connsiteY63" fmla="*/ 734147 h 2098711"/>
                <a:gd name="connsiteX64" fmla="*/ 1601773 w 1849436"/>
                <a:gd name="connsiteY64" fmla="*/ 767919 h 2098711"/>
                <a:gd name="connsiteX65" fmla="*/ 1627906 w 1849436"/>
                <a:gd name="connsiteY65" fmla="*/ 804506 h 2098711"/>
                <a:gd name="connsiteX66" fmla="*/ 1650823 w 1849436"/>
                <a:gd name="connsiteY66" fmla="*/ 843505 h 2098711"/>
                <a:gd name="connsiteX67" fmla="*/ 1670121 w 1849436"/>
                <a:gd name="connsiteY67" fmla="*/ 884514 h 2098711"/>
                <a:gd name="connsiteX68" fmla="*/ 1685801 w 1849436"/>
                <a:gd name="connsiteY68" fmla="*/ 927936 h 2098711"/>
                <a:gd name="connsiteX69" fmla="*/ 1697059 w 1849436"/>
                <a:gd name="connsiteY69" fmla="*/ 972564 h 2098711"/>
                <a:gd name="connsiteX70" fmla="*/ 1704698 w 1849436"/>
                <a:gd name="connsiteY70" fmla="*/ 1019202 h 2098711"/>
                <a:gd name="connsiteX71" fmla="*/ 1706708 w 1849436"/>
                <a:gd name="connsiteY71" fmla="*/ 1065840 h 2098711"/>
                <a:gd name="connsiteX72" fmla="*/ 1703894 w 1849436"/>
                <a:gd name="connsiteY72" fmla="*/ 1113282 h 2098711"/>
                <a:gd name="connsiteX73" fmla="*/ 1696255 w 1849436"/>
                <a:gd name="connsiteY73" fmla="*/ 1161528 h 2098711"/>
                <a:gd name="connsiteX74" fmla="*/ 1689822 w 1849436"/>
                <a:gd name="connsiteY74" fmla="*/ 1184847 h 2098711"/>
                <a:gd name="connsiteX75" fmla="*/ 1701481 w 1849436"/>
                <a:gd name="connsiteY75" fmla="*/ 1188466 h 2098711"/>
                <a:gd name="connsiteX76" fmla="*/ 1722790 w 1849436"/>
                <a:gd name="connsiteY76" fmla="*/ 1196909 h 2098711"/>
                <a:gd name="connsiteX77" fmla="*/ 1742088 w 1849436"/>
                <a:gd name="connsiteY77" fmla="*/ 1207362 h 2098711"/>
                <a:gd name="connsiteX78" fmla="*/ 1759377 w 1849436"/>
                <a:gd name="connsiteY78" fmla="*/ 1219826 h 2098711"/>
                <a:gd name="connsiteX79" fmla="*/ 1782294 w 1849436"/>
                <a:gd name="connsiteY79" fmla="*/ 1241537 h 2098711"/>
                <a:gd name="connsiteX80" fmla="*/ 1807221 w 1849436"/>
                <a:gd name="connsiteY80" fmla="*/ 1276515 h 2098711"/>
                <a:gd name="connsiteX81" fmla="*/ 1825313 w 1849436"/>
                <a:gd name="connsiteY81" fmla="*/ 1316720 h 2098711"/>
                <a:gd name="connsiteX82" fmla="*/ 1838581 w 1849436"/>
                <a:gd name="connsiteY82" fmla="*/ 1359740 h 2098711"/>
                <a:gd name="connsiteX83" fmla="*/ 1846220 w 1849436"/>
                <a:gd name="connsiteY83" fmla="*/ 1405172 h 2098711"/>
                <a:gd name="connsiteX84" fmla="*/ 1849436 w 1849436"/>
                <a:gd name="connsiteY84" fmla="*/ 1451810 h 2098711"/>
                <a:gd name="connsiteX85" fmla="*/ 1849034 w 1849436"/>
                <a:gd name="connsiteY85" fmla="*/ 1474727 h 2098711"/>
                <a:gd name="connsiteX86" fmla="*/ 1847426 w 1849436"/>
                <a:gd name="connsiteY86" fmla="*/ 1492819 h 2098711"/>
                <a:gd name="connsiteX87" fmla="*/ 1840993 w 1849436"/>
                <a:gd name="connsiteY87" fmla="*/ 1528602 h 2098711"/>
                <a:gd name="connsiteX88" fmla="*/ 1836168 w 1849436"/>
                <a:gd name="connsiteY88" fmla="*/ 1545890 h 2098711"/>
                <a:gd name="connsiteX89" fmla="*/ 1832148 w 1849436"/>
                <a:gd name="connsiteY89" fmla="*/ 1559962 h 2098711"/>
                <a:gd name="connsiteX90" fmla="*/ 1821695 w 1849436"/>
                <a:gd name="connsiteY90" fmla="*/ 1586095 h 2098711"/>
                <a:gd name="connsiteX91" fmla="*/ 1808829 w 1849436"/>
                <a:gd name="connsiteY91" fmla="*/ 1611022 h 2098711"/>
                <a:gd name="connsiteX92" fmla="*/ 1793551 w 1849436"/>
                <a:gd name="connsiteY92" fmla="*/ 1633537 h 2098711"/>
                <a:gd name="connsiteX93" fmla="*/ 1775861 w 1849436"/>
                <a:gd name="connsiteY93" fmla="*/ 1654846 h 2098711"/>
                <a:gd name="connsiteX94" fmla="*/ 1755758 w 1849436"/>
                <a:gd name="connsiteY94" fmla="*/ 1674144 h 2098711"/>
                <a:gd name="connsiteX95" fmla="*/ 1732841 w 1849436"/>
                <a:gd name="connsiteY95" fmla="*/ 1692237 h 2098711"/>
                <a:gd name="connsiteX96" fmla="*/ 1707110 w 1849436"/>
                <a:gd name="connsiteY96" fmla="*/ 1708721 h 2098711"/>
                <a:gd name="connsiteX97" fmla="*/ 1693440 w 1849436"/>
                <a:gd name="connsiteY97" fmla="*/ 1716360 h 2098711"/>
                <a:gd name="connsiteX98" fmla="*/ 1680173 w 1849436"/>
                <a:gd name="connsiteY98" fmla="*/ 1723195 h 2098711"/>
                <a:gd name="connsiteX99" fmla="*/ 1652833 w 1849436"/>
                <a:gd name="connsiteY99" fmla="*/ 1734050 h 2098711"/>
                <a:gd name="connsiteX100" fmla="*/ 1625494 w 1849436"/>
                <a:gd name="connsiteY100" fmla="*/ 1742091 h 2098711"/>
                <a:gd name="connsiteX101" fmla="*/ 1598154 w 1849436"/>
                <a:gd name="connsiteY101" fmla="*/ 1746514 h 2098711"/>
                <a:gd name="connsiteX102" fmla="*/ 1557547 w 1849436"/>
                <a:gd name="connsiteY102" fmla="*/ 1750132 h 2098711"/>
                <a:gd name="connsiteX103" fmla="*/ 1506084 w 1849436"/>
                <a:gd name="connsiteY103" fmla="*/ 1748524 h 2098711"/>
                <a:gd name="connsiteX104" fmla="*/ 1459446 w 1849436"/>
                <a:gd name="connsiteY104" fmla="*/ 1742091 h 2098711"/>
                <a:gd name="connsiteX105" fmla="*/ 1421654 w 1849436"/>
                <a:gd name="connsiteY105" fmla="*/ 1732442 h 2098711"/>
                <a:gd name="connsiteX106" fmla="*/ 1381851 w 1849436"/>
                <a:gd name="connsiteY106" fmla="*/ 1719978 h 2098711"/>
                <a:gd name="connsiteX107" fmla="*/ 1376222 w 1849436"/>
                <a:gd name="connsiteY107" fmla="*/ 1717566 h 2098711"/>
                <a:gd name="connsiteX108" fmla="*/ 1347676 w 1849436"/>
                <a:gd name="connsiteY108" fmla="*/ 1704700 h 2098711"/>
                <a:gd name="connsiteX109" fmla="*/ 1331996 w 1849436"/>
                <a:gd name="connsiteY109" fmla="*/ 1695453 h 2098711"/>
                <a:gd name="connsiteX110" fmla="*/ 1303451 w 1849436"/>
                <a:gd name="connsiteY110" fmla="*/ 1672536 h 2098711"/>
                <a:gd name="connsiteX111" fmla="*/ 1290585 w 1849436"/>
                <a:gd name="connsiteY111" fmla="*/ 1659671 h 2098711"/>
                <a:gd name="connsiteX112" fmla="*/ 1274503 w 1849436"/>
                <a:gd name="connsiteY112" fmla="*/ 1641176 h 2098711"/>
                <a:gd name="connsiteX113" fmla="*/ 1249978 w 1849436"/>
                <a:gd name="connsiteY113" fmla="*/ 1601775 h 2098711"/>
                <a:gd name="connsiteX114" fmla="*/ 1233092 w 1849436"/>
                <a:gd name="connsiteY114" fmla="*/ 1561168 h 2098711"/>
                <a:gd name="connsiteX115" fmla="*/ 1221834 w 1849436"/>
                <a:gd name="connsiteY115" fmla="*/ 1521365 h 2098711"/>
                <a:gd name="connsiteX116" fmla="*/ 1213793 w 1849436"/>
                <a:gd name="connsiteY116" fmla="*/ 1468294 h 2098711"/>
                <a:gd name="connsiteX117" fmla="*/ 1212185 w 1849436"/>
                <a:gd name="connsiteY117" fmla="*/ 1422460 h 2098711"/>
                <a:gd name="connsiteX118" fmla="*/ 1212587 w 1849436"/>
                <a:gd name="connsiteY118" fmla="*/ 1417233 h 2098711"/>
                <a:gd name="connsiteX119" fmla="*/ 1135795 w 1849436"/>
                <a:gd name="connsiteY119" fmla="*/ 1410800 h 2098711"/>
                <a:gd name="connsiteX120" fmla="*/ 1134991 w 1849436"/>
                <a:gd name="connsiteY120" fmla="*/ 1418841 h 2098711"/>
                <a:gd name="connsiteX121" fmla="*/ 1135393 w 1849436"/>
                <a:gd name="connsiteY121" fmla="*/ 1459047 h 2098711"/>
                <a:gd name="connsiteX122" fmla="*/ 1139012 w 1849436"/>
                <a:gd name="connsiteY122" fmla="*/ 1496437 h 2098711"/>
                <a:gd name="connsiteX123" fmla="*/ 1147053 w 1849436"/>
                <a:gd name="connsiteY123" fmla="*/ 1540663 h 2098711"/>
                <a:gd name="connsiteX124" fmla="*/ 1160320 w 1849436"/>
                <a:gd name="connsiteY124" fmla="*/ 1589311 h 2098711"/>
                <a:gd name="connsiteX125" fmla="*/ 1182433 w 1849436"/>
                <a:gd name="connsiteY125" fmla="*/ 1639166 h 2098711"/>
                <a:gd name="connsiteX126" fmla="*/ 1204948 w 1849436"/>
                <a:gd name="connsiteY126" fmla="*/ 1676155 h 2098711"/>
                <a:gd name="connsiteX127" fmla="*/ 1223040 w 1849436"/>
                <a:gd name="connsiteY127" fmla="*/ 1699876 h 2098711"/>
                <a:gd name="connsiteX128" fmla="*/ 1233494 w 1849436"/>
                <a:gd name="connsiteY128" fmla="*/ 1711535 h 2098711"/>
                <a:gd name="connsiteX129" fmla="*/ 1251586 w 1849436"/>
                <a:gd name="connsiteY129" fmla="*/ 1730432 h 2098711"/>
                <a:gd name="connsiteX130" fmla="*/ 1292997 w 1849436"/>
                <a:gd name="connsiteY130" fmla="*/ 1762596 h 2098711"/>
                <a:gd name="connsiteX131" fmla="*/ 1315110 w 1849436"/>
                <a:gd name="connsiteY131" fmla="*/ 1775864 h 2098711"/>
                <a:gd name="connsiteX132" fmla="*/ 1309883 w 1849436"/>
                <a:gd name="connsiteY132" fmla="*/ 1795162 h 2098711"/>
                <a:gd name="connsiteX133" fmla="*/ 1297420 w 1849436"/>
                <a:gd name="connsiteY133" fmla="*/ 1830945 h 2098711"/>
                <a:gd name="connsiteX134" fmla="*/ 1282544 w 1849436"/>
                <a:gd name="connsiteY134" fmla="*/ 1863913 h 2098711"/>
                <a:gd name="connsiteX135" fmla="*/ 1265256 w 1849436"/>
                <a:gd name="connsiteY135" fmla="*/ 1894067 h 2098711"/>
                <a:gd name="connsiteX136" fmla="*/ 1245957 w 1849436"/>
                <a:gd name="connsiteY136" fmla="*/ 1921808 h 2098711"/>
                <a:gd name="connsiteX137" fmla="*/ 1224648 w 1849436"/>
                <a:gd name="connsiteY137" fmla="*/ 1945529 h 2098711"/>
                <a:gd name="connsiteX138" fmla="*/ 1201329 w 1849436"/>
                <a:gd name="connsiteY138" fmla="*/ 1966838 h 2098711"/>
                <a:gd name="connsiteX139" fmla="*/ 1175196 w 1849436"/>
                <a:gd name="connsiteY139" fmla="*/ 1985735 h 2098711"/>
                <a:gd name="connsiteX140" fmla="*/ 1161124 w 1849436"/>
                <a:gd name="connsiteY140" fmla="*/ 1993776 h 2098711"/>
                <a:gd name="connsiteX141" fmla="*/ 1139012 w 1849436"/>
                <a:gd name="connsiteY141" fmla="*/ 2005033 h 2098711"/>
                <a:gd name="connsiteX142" fmla="*/ 1092374 w 1849436"/>
                <a:gd name="connsiteY142" fmla="*/ 2021115 h 2098711"/>
                <a:gd name="connsiteX143" fmla="*/ 1044932 w 1849436"/>
                <a:gd name="connsiteY143" fmla="*/ 2030764 h 2098711"/>
                <a:gd name="connsiteX144" fmla="*/ 997892 w 1849436"/>
                <a:gd name="connsiteY144" fmla="*/ 2034383 h 2098711"/>
                <a:gd name="connsiteX145" fmla="*/ 953264 w 1849436"/>
                <a:gd name="connsiteY145" fmla="*/ 2033177 h 2098711"/>
                <a:gd name="connsiteX146" fmla="*/ 911451 w 1849436"/>
                <a:gd name="connsiteY146" fmla="*/ 2029156 h 2098711"/>
                <a:gd name="connsiteX147" fmla="*/ 856772 w 1849436"/>
                <a:gd name="connsiteY147" fmla="*/ 2019507 h 2098711"/>
                <a:gd name="connsiteX148" fmla="*/ 829432 w 1849436"/>
                <a:gd name="connsiteY148" fmla="*/ 2013074 h 2098711"/>
                <a:gd name="connsiteX149" fmla="*/ 848328 w 1849436"/>
                <a:gd name="connsiteY149" fmla="*/ 1988951 h 2098711"/>
                <a:gd name="connsiteX150" fmla="*/ 879286 w 1849436"/>
                <a:gd name="connsiteY150" fmla="*/ 1939901 h 2098711"/>
                <a:gd name="connsiteX151" fmla="*/ 903007 w 1849436"/>
                <a:gd name="connsiteY151" fmla="*/ 1891654 h 2098711"/>
                <a:gd name="connsiteX152" fmla="*/ 919894 w 1849436"/>
                <a:gd name="connsiteY152" fmla="*/ 1845419 h 2098711"/>
                <a:gd name="connsiteX153" fmla="*/ 936378 w 1849436"/>
                <a:gd name="connsiteY153" fmla="*/ 1785111 h 2098711"/>
                <a:gd name="connsiteX154" fmla="*/ 944419 w 1849436"/>
                <a:gd name="connsiteY154" fmla="*/ 1732844 h 2098711"/>
                <a:gd name="connsiteX155" fmla="*/ 944821 w 1849436"/>
                <a:gd name="connsiteY155" fmla="*/ 1725607 h 2098711"/>
                <a:gd name="connsiteX156" fmla="*/ 867627 w 1849436"/>
                <a:gd name="connsiteY156" fmla="*/ 1721587 h 2098711"/>
                <a:gd name="connsiteX157" fmla="*/ 867225 w 1849436"/>
                <a:gd name="connsiteY157" fmla="*/ 1728019 h 2098711"/>
                <a:gd name="connsiteX158" fmla="*/ 860792 w 1849436"/>
                <a:gd name="connsiteY158" fmla="*/ 1767420 h 2098711"/>
                <a:gd name="connsiteX159" fmla="*/ 851545 w 1849436"/>
                <a:gd name="connsiteY159" fmla="*/ 1805615 h 2098711"/>
                <a:gd name="connsiteX160" fmla="*/ 836267 w 1849436"/>
                <a:gd name="connsiteY160" fmla="*/ 1849841 h 2098711"/>
                <a:gd name="connsiteX161" fmla="*/ 814556 w 1849436"/>
                <a:gd name="connsiteY161" fmla="*/ 1897685 h 2098711"/>
                <a:gd name="connsiteX162" fmla="*/ 784402 w 1849436"/>
                <a:gd name="connsiteY162" fmla="*/ 1946334 h 2098711"/>
                <a:gd name="connsiteX163" fmla="*/ 754651 w 1849436"/>
                <a:gd name="connsiteY163" fmla="*/ 1980910 h 2098711"/>
                <a:gd name="connsiteX164" fmla="*/ 732136 w 1849436"/>
                <a:gd name="connsiteY164" fmla="*/ 2003023 h 2098711"/>
                <a:gd name="connsiteX165" fmla="*/ 719672 w 1849436"/>
                <a:gd name="connsiteY165" fmla="*/ 2013476 h 2098711"/>
                <a:gd name="connsiteX166" fmla="*/ 701982 w 1849436"/>
                <a:gd name="connsiteY166" fmla="*/ 2027548 h 2098711"/>
                <a:gd name="connsiteX167" fmla="*/ 662983 w 1849436"/>
                <a:gd name="connsiteY167" fmla="*/ 2051269 h 2098711"/>
                <a:gd name="connsiteX168" fmla="*/ 620767 w 1849436"/>
                <a:gd name="connsiteY168" fmla="*/ 2070166 h 2098711"/>
                <a:gd name="connsiteX169" fmla="*/ 574934 w 1849436"/>
                <a:gd name="connsiteY169" fmla="*/ 2084639 h 2098711"/>
                <a:gd name="connsiteX170" fmla="*/ 525883 w 1849436"/>
                <a:gd name="connsiteY170" fmla="*/ 2094289 h 2098711"/>
                <a:gd name="connsiteX171" fmla="*/ 473215 w 1849436"/>
                <a:gd name="connsiteY171" fmla="*/ 2098711 h 2098711"/>
                <a:gd name="connsiteX172" fmla="*/ 417329 w 1849436"/>
                <a:gd name="connsiteY172" fmla="*/ 2098711 h 2098711"/>
                <a:gd name="connsiteX173" fmla="*/ 357826 w 1849436"/>
                <a:gd name="connsiteY173" fmla="*/ 2094289 h 2098711"/>
                <a:gd name="connsiteX174" fmla="*/ 327270 w 1849436"/>
                <a:gd name="connsiteY174" fmla="*/ 2089866 h 2098711"/>
                <a:gd name="connsiteX175" fmla="*/ 300333 w 1849436"/>
                <a:gd name="connsiteY175" fmla="*/ 2085443 h 2098711"/>
                <a:gd name="connsiteX176" fmla="*/ 248066 w 1849436"/>
                <a:gd name="connsiteY176" fmla="*/ 2068557 h 2098711"/>
                <a:gd name="connsiteX177" fmla="*/ 199418 w 1849436"/>
                <a:gd name="connsiteY177" fmla="*/ 2045238 h 2098711"/>
                <a:gd name="connsiteX178" fmla="*/ 153584 w 1849436"/>
                <a:gd name="connsiteY178" fmla="*/ 2016693 h 2098711"/>
                <a:gd name="connsiteX179" fmla="*/ 112173 w 1849436"/>
                <a:gd name="connsiteY179" fmla="*/ 1984126 h 2098711"/>
                <a:gd name="connsiteX180" fmla="*/ 74380 w 1849436"/>
                <a:gd name="connsiteY180" fmla="*/ 1950354 h 2098711"/>
                <a:gd name="connsiteX181" fmla="*/ 25329 w 1849436"/>
                <a:gd name="connsiteY181" fmla="*/ 1898891 h 2098711"/>
                <a:gd name="connsiteX182" fmla="*/ 0 w 1849436"/>
                <a:gd name="connsiteY182" fmla="*/ 1867933 h 2098711"/>
                <a:gd name="connsiteX183" fmla="*/ 0 w 1849436"/>
                <a:gd name="connsiteY183" fmla="*/ 786012 h 2098711"/>
                <a:gd name="connsiteX184" fmla="*/ 32968 w 1849436"/>
                <a:gd name="connsiteY184" fmla="*/ 780383 h 2098711"/>
                <a:gd name="connsiteX185" fmla="*/ 95286 w 1849436"/>
                <a:gd name="connsiteY185" fmla="*/ 772744 h 2098711"/>
                <a:gd name="connsiteX186" fmla="*/ 154388 w 1849436"/>
                <a:gd name="connsiteY186" fmla="*/ 770734 h 2098711"/>
                <a:gd name="connsiteX187" fmla="*/ 209067 w 1849436"/>
                <a:gd name="connsiteY187" fmla="*/ 773548 h 2098711"/>
                <a:gd name="connsiteX188" fmla="*/ 260127 w 1849436"/>
                <a:gd name="connsiteY188" fmla="*/ 781991 h 2098711"/>
                <a:gd name="connsiteX189" fmla="*/ 306765 w 1849436"/>
                <a:gd name="connsiteY189" fmla="*/ 796063 h 2098711"/>
                <a:gd name="connsiteX190" fmla="*/ 350187 w 1849436"/>
                <a:gd name="connsiteY190" fmla="*/ 815362 h 2098711"/>
                <a:gd name="connsiteX191" fmla="*/ 389186 w 1849436"/>
                <a:gd name="connsiteY191" fmla="*/ 839887 h 2098711"/>
                <a:gd name="connsiteX192" fmla="*/ 406876 w 1849436"/>
                <a:gd name="connsiteY192" fmla="*/ 853959 h 2098711"/>
                <a:gd name="connsiteX193" fmla="*/ 418938 w 1849436"/>
                <a:gd name="connsiteY193" fmla="*/ 864814 h 2098711"/>
                <a:gd name="connsiteX194" fmla="*/ 440648 w 1849436"/>
                <a:gd name="connsiteY194" fmla="*/ 887329 h 2098711"/>
                <a:gd name="connsiteX195" fmla="*/ 459947 w 1849436"/>
                <a:gd name="connsiteY195" fmla="*/ 911854 h 2098711"/>
                <a:gd name="connsiteX196" fmla="*/ 477235 w 1849436"/>
                <a:gd name="connsiteY196" fmla="*/ 937183 h 2098711"/>
                <a:gd name="connsiteX197" fmla="*/ 498544 w 1849436"/>
                <a:gd name="connsiteY197" fmla="*/ 976986 h 2098711"/>
                <a:gd name="connsiteX198" fmla="*/ 519853 w 1849436"/>
                <a:gd name="connsiteY198" fmla="*/ 1031263 h 2098711"/>
                <a:gd name="connsiteX199" fmla="*/ 535131 w 1849436"/>
                <a:gd name="connsiteY199" fmla="*/ 1084736 h 2098711"/>
                <a:gd name="connsiteX200" fmla="*/ 543976 w 1849436"/>
                <a:gd name="connsiteY200" fmla="*/ 1134993 h 2098711"/>
                <a:gd name="connsiteX201" fmla="*/ 550811 w 1849436"/>
                <a:gd name="connsiteY201" fmla="*/ 1198919 h 2098711"/>
                <a:gd name="connsiteX202" fmla="*/ 551213 w 1849436"/>
                <a:gd name="connsiteY202" fmla="*/ 1227465 h 2098711"/>
                <a:gd name="connsiteX203" fmla="*/ 528296 w 1849436"/>
                <a:gd name="connsiteY203" fmla="*/ 1234702 h 2098711"/>
                <a:gd name="connsiteX204" fmla="*/ 486884 w 1849436"/>
                <a:gd name="connsiteY204" fmla="*/ 1253598 h 2098711"/>
                <a:gd name="connsiteX205" fmla="*/ 450298 w 1849436"/>
                <a:gd name="connsiteY205" fmla="*/ 1274907 h 2098711"/>
                <a:gd name="connsiteX206" fmla="*/ 419340 w 1849436"/>
                <a:gd name="connsiteY206" fmla="*/ 1297824 h 2098711"/>
                <a:gd name="connsiteX207" fmla="*/ 383557 w 1849436"/>
                <a:gd name="connsiteY207" fmla="*/ 1330390 h 2098711"/>
                <a:gd name="connsiteX208" fmla="*/ 357022 w 1849436"/>
                <a:gd name="connsiteY208" fmla="*/ 1359740 h 2098711"/>
                <a:gd name="connsiteX209" fmla="*/ 354207 w 1849436"/>
                <a:gd name="connsiteY209" fmla="*/ 1363760 h 2098711"/>
                <a:gd name="connsiteX210" fmla="*/ 417329 w 1849436"/>
                <a:gd name="connsiteY210" fmla="*/ 1407986 h 2098711"/>
                <a:gd name="connsiteX211" fmla="*/ 424566 w 1849436"/>
                <a:gd name="connsiteY211" fmla="*/ 1397935 h 2098711"/>
                <a:gd name="connsiteX212" fmla="*/ 466782 w 1849436"/>
                <a:gd name="connsiteY212" fmla="*/ 1356925 h 2098711"/>
                <a:gd name="connsiteX213" fmla="*/ 498544 w 1849436"/>
                <a:gd name="connsiteY213" fmla="*/ 1334411 h 2098711"/>
                <a:gd name="connsiteX214" fmla="*/ 523873 w 1849436"/>
                <a:gd name="connsiteY214" fmla="*/ 1320339 h 2098711"/>
                <a:gd name="connsiteX215" fmla="*/ 552017 w 1849436"/>
                <a:gd name="connsiteY215" fmla="*/ 1307875 h 2098711"/>
                <a:gd name="connsiteX216" fmla="*/ 582975 w 1849436"/>
                <a:gd name="connsiteY216" fmla="*/ 1298628 h 2098711"/>
                <a:gd name="connsiteX217" fmla="*/ 617551 w 1849436"/>
                <a:gd name="connsiteY217" fmla="*/ 1292597 h 2098711"/>
                <a:gd name="connsiteX218" fmla="*/ 654540 w 1849436"/>
                <a:gd name="connsiteY218" fmla="*/ 1291793 h 2098711"/>
                <a:gd name="connsiteX219" fmla="*/ 694745 w 1849436"/>
                <a:gd name="connsiteY219" fmla="*/ 1295814 h 2098711"/>
                <a:gd name="connsiteX220" fmla="*/ 737764 w 1849436"/>
                <a:gd name="connsiteY220" fmla="*/ 1306267 h 2098711"/>
                <a:gd name="connsiteX221" fmla="*/ 783196 w 1849436"/>
                <a:gd name="connsiteY221" fmla="*/ 1323957 h 2098711"/>
                <a:gd name="connsiteX222" fmla="*/ 831844 w 1849436"/>
                <a:gd name="connsiteY222" fmla="*/ 1350091 h 2098711"/>
                <a:gd name="connsiteX223" fmla="*/ 857174 w 1849436"/>
                <a:gd name="connsiteY223" fmla="*/ 1366575 h 2098711"/>
                <a:gd name="connsiteX224" fmla="*/ 900997 w 1849436"/>
                <a:gd name="connsiteY224" fmla="*/ 1303051 h 2098711"/>
                <a:gd name="connsiteX225" fmla="*/ 881297 w 1849436"/>
                <a:gd name="connsiteY225" fmla="*/ 1290185 h 2098711"/>
                <a:gd name="connsiteX226" fmla="*/ 843504 w 1849436"/>
                <a:gd name="connsiteY226" fmla="*/ 1267670 h 2098711"/>
                <a:gd name="connsiteX227" fmla="*/ 807319 w 1849436"/>
                <a:gd name="connsiteY227" fmla="*/ 1249980 h 2098711"/>
                <a:gd name="connsiteX228" fmla="*/ 771537 w 1849436"/>
                <a:gd name="connsiteY228" fmla="*/ 1235908 h 2098711"/>
                <a:gd name="connsiteX229" fmla="*/ 737362 w 1849436"/>
                <a:gd name="connsiteY229" fmla="*/ 1225454 h 2098711"/>
                <a:gd name="connsiteX230" fmla="*/ 704394 w 1849436"/>
                <a:gd name="connsiteY230" fmla="*/ 1218620 h 2098711"/>
                <a:gd name="connsiteX231" fmla="*/ 673436 w 1849436"/>
                <a:gd name="connsiteY231" fmla="*/ 1215001 h 2098711"/>
                <a:gd name="connsiteX232" fmla="*/ 642880 w 1849436"/>
                <a:gd name="connsiteY232" fmla="*/ 1214197 h 2098711"/>
                <a:gd name="connsiteX233" fmla="*/ 628406 w 1849436"/>
                <a:gd name="connsiteY233" fmla="*/ 1214599 h 2098711"/>
                <a:gd name="connsiteX234" fmla="*/ 627200 w 1849436"/>
                <a:gd name="connsiteY234" fmla="*/ 1190476 h 2098711"/>
                <a:gd name="connsiteX235" fmla="*/ 621572 w 1849436"/>
                <a:gd name="connsiteY235" fmla="*/ 1127354 h 2098711"/>
                <a:gd name="connsiteX236" fmla="*/ 607500 w 1849436"/>
                <a:gd name="connsiteY236" fmla="*/ 1052974 h 2098711"/>
                <a:gd name="connsiteX237" fmla="*/ 589005 w 1849436"/>
                <a:gd name="connsiteY237" fmla="*/ 993069 h 2098711"/>
                <a:gd name="connsiteX238" fmla="*/ 572521 w 1849436"/>
                <a:gd name="connsiteY238" fmla="*/ 952461 h 2098711"/>
                <a:gd name="connsiteX239" fmla="*/ 562872 w 1849436"/>
                <a:gd name="connsiteY239" fmla="*/ 931957 h 2098711"/>
                <a:gd name="connsiteX240" fmla="*/ 592624 w 1849436"/>
                <a:gd name="connsiteY240" fmla="*/ 914266 h 2098711"/>
                <a:gd name="connsiteX241" fmla="*/ 645695 w 1849436"/>
                <a:gd name="connsiteY241" fmla="*/ 875669 h 2098711"/>
                <a:gd name="connsiteX242" fmla="*/ 682683 w 1849436"/>
                <a:gd name="connsiteY242" fmla="*/ 843907 h 2098711"/>
                <a:gd name="connsiteX243" fmla="*/ 720074 w 1849436"/>
                <a:gd name="connsiteY243" fmla="*/ 806516 h 2098711"/>
                <a:gd name="connsiteX244" fmla="*/ 755455 w 1849436"/>
                <a:gd name="connsiteY244" fmla="*/ 763095 h 2098711"/>
                <a:gd name="connsiteX245" fmla="*/ 788021 w 1849436"/>
                <a:gd name="connsiteY245" fmla="*/ 714447 h 2098711"/>
                <a:gd name="connsiteX246" fmla="*/ 814958 w 1849436"/>
                <a:gd name="connsiteY246" fmla="*/ 659365 h 2098711"/>
                <a:gd name="connsiteX247" fmla="*/ 825814 w 1849436"/>
                <a:gd name="connsiteY247" fmla="*/ 629212 h 2098711"/>
                <a:gd name="connsiteX248" fmla="*/ 832648 w 1849436"/>
                <a:gd name="connsiteY248" fmla="*/ 607903 h 2098711"/>
                <a:gd name="connsiteX249" fmla="*/ 843102 w 1849436"/>
                <a:gd name="connsiteY249" fmla="*/ 564883 h 2098711"/>
                <a:gd name="connsiteX250" fmla="*/ 848731 w 1849436"/>
                <a:gd name="connsiteY250" fmla="*/ 520255 h 2098711"/>
                <a:gd name="connsiteX251" fmla="*/ 850339 w 1849436"/>
                <a:gd name="connsiteY251" fmla="*/ 475628 h 2098711"/>
                <a:gd name="connsiteX252" fmla="*/ 847926 w 1849436"/>
                <a:gd name="connsiteY252" fmla="*/ 429392 h 2098711"/>
                <a:gd name="connsiteX253" fmla="*/ 841092 w 1849436"/>
                <a:gd name="connsiteY253" fmla="*/ 382352 h 2098711"/>
                <a:gd name="connsiteX254" fmla="*/ 830236 w 1849436"/>
                <a:gd name="connsiteY254" fmla="*/ 334910 h 2098711"/>
                <a:gd name="connsiteX255" fmla="*/ 814556 w 1849436"/>
                <a:gd name="connsiteY255" fmla="*/ 286261 h 2098711"/>
                <a:gd name="connsiteX256" fmla="*/ 804907 w 1849436"/>
                <a:gd name="connsiteY256" fmla="*/ 262138 h 2098711"/>
                <a:gd name="connsiteX257" fmla="*/ 828628 w 1849436"/>
                <a:gd name="connsiteY257" fmla="*/ 257716 h 2098711"/>
                <a:gd name="connsiteX258" fmla="*/ 337672 w 1849436"/>
                <a:gd name="connsiteY258" fmla="*/ 0 h 2098711"/>
                <a:gd name="connsiteX259" fmla="*/ 354174 w 1849436"/>
                <a:gd name="connsiteY259" fmla="*/ 805 h 2098711"/>
                <a:gd name="connsiteX260" fmla="*/ 386371 w 1849436"/>
                <a:gd name="connsiteY260" fmla="*/ 3218 h 2098711"/>
                <a:gd name="connsiteX261" fmla="*/ 433058 w 1849436"/>
                <a:gd name="connsiteY261" fmla="*/ 11665 h 2098711"/>
                <a:gd name="connsiteX262" fmla="*/ 489806 w 1849436"/>
                <a:gd name="connsiteY262" fmla="*/ 30972 h 2098711"/>
                <a:gd name="connsiteX263" fmla="*/ 540920 w 1849436"/>
                <a:gd name="connsiteY263" fmla="*/ 57118 h 2098711"/>
                <a:gd name="connsiteX264" fmla="*/ 586801 w 1849436"/>
                <a:gd name="connsiteY264" fmla="*/ 88090 h 2098711"/>
                <a:gd name="connsiteX265" fmla="*/ 627048 w 1849436"/>
                <a:gd name="connsiteY265" fmla="*/ 123890 h 2098711"/>
                <a:gd name="connsiteX266" fmla="*/ 660856 w 1849436"/>
                <a:gd name="connsiteY266" fmla="*/ 160896 h 2098711"/>
                <a:gd name="connsiteX267" fmla="*/ 689431 w 1849436"/>
                <a:gd name="connsiteY267" fmla="*/ 197901 h 2098711"/>
                <a:gd name="connsiteX268" fmla="*/ 701103 w 1849436"/>
                <a:gd name="connsiteY268" fmla="*/ 216002 h 2098711"/>
                <a:gd name="connsiteX269" fmla="*/ 714787 w 1849436"/>
                <a:gd name="connsiteY269" fmla="*/ 242550 h 2098711"/>
                <a:gd name="connsiteX270" fmla="*/ 736520 w 1849436"/>
                <a:gd name="connsiteY270" fmla="*/ 294841 h 2098711"/>
                <a:gd name="connsiteX271" fmla="*/ 753826 w 1849436"/>
                <a:gd name="connsiteY271" fmla="*/ 345925 h 2098711"/>
                <a:gd name="connsiteX272" fmla="*/ 765900 w 1849436"/>
                <a:gd name="connsiteY272" fmla="*/ 395401 h 2098711"/>
                <a:gd name="connsiteX273" fmla="*/ 772340 w 1849436"/>
                <a:gd name="connsiteY273" fmla="*/ 443669 h 2098711"/>
                <a:gd name="connsiteX274" fmla="*/ 773547 w 1849436"/>
                <a:gd name="connsiteY274" fmla="*/ 491133 h 2098711"/>
                <a:gd name="connsiteX275" fmla="*/ 769925 w 1849436"/>
                <a:gd name="connsiteY275" fmla="*/ 536989 h 2098711"/>
                <a:gd name="connsiteX276" fmla="*/ 760668 w 1849436"/>
                <a:gd name="connsiteY276" fmla="*/ 581637 h 2098711"/>
                <a:gd name="connsiteX277" fmla="*/ 753826 w 1849436"/>
                <a:gd name="connsiteY277" fmla="*/ 603358 h 2098711"/>
                <a:gd name="connsiteX278" fmla="*/ 744569 w 1849436"/>
                <a:gd name="connsiteY278" fmla="*/ 629101 h 2098711"/>
                <a:gd name="connsiteX279" fmla="*/ 720824 w 1849436"/>
                <a:gd name="connsiteY279" fmla="*/ 676565 h 2098711"/>
                <a:gd name="connsiteX280" fmla="*/ 692248 w 1849436"/>
                <a:gd name="connsiteY280" fmla="*/ 718800 h 2098711"/>
                <a:gd name="connsiteX281" fmla="*/ 660856 w 1849436"/>
                <a:gd name="connsiteY281" fmla="*/ 756209 h 2098711"/>
                <a:gd name="connsiteX282" fmla="*/ 627853 w 1849436"/>
                <a:gd name="connsiteY282" fmla="*/ 788790 h 2098711"/>
                <a:gd name="connsiteX283" fmla="*/ 595253 w 1849436"/>
                <a:gd name="connsiteY283" fmla="*/ 816544 h 2098711"/>
                <a:gd name="connsiteX284" fmla="*/ 548164 w 1849436"/>
                <a:gd name="connsiteY284" fmla="*/ 849930 h 2098711"/>
                <a:gd name="connsiteX285" fmla="*/ 522809 w 1849436"/>
                <a:gd name="connsiteY285" fmla="*/ 865215 h 2098711"/>
                <a:gd name="connsiteX286" fmla="*/ 508722 w 1849436"/>
                <a:gd name="connsiteY286" fmla="*/ 846310 h 2098711"/>
                <a:gd name="connsiteX287" fmla="*/ 476122 w 1849436"/>
                <a:gd name="connsiteY287" fmla="*/ 811315 h 2098711"/>
                <a:gd name="connsiteX288" fmla="*/ 458011 w 1849436"/>
                <a:gd name="connsiteY288" fmla="*/ 794823 h 2098711"/>
                <a:gd name="connsiteX289" fmla="*/ 437082 w 1849436"/>
                <a:gd name="connsiteY289" fmla="*/ 777929 h 2098711"/>
                <a:gd name="connsiteX290" fmla="*/ 391603 w 1849436"/>
                <a:gd name="connsiteY290" fmla="*/ 748968 h 2098711"/>
                <a:gd name="connsiteX291" fmla="*/ 342100 w 1849436"/>
                <a:gd name="connsiteY291" fmla="*/ 726041 h 2098711"/>
                <a:gd name="connsiteX292" fmla="*/ 288974 w 1849436"/>
                <a:gd name="connsiteY292" fmla="*/ 708744 h 2098711"/>
                <a:gd name="connsiteX293" fmla="*/ 231420 w 1849436"/>
                <a:gd name="connsiteY293" fmla="*/ 697884 h 2098711"/>
                <a:gd name="connsiteX294" fmla="*/ 170647 w 1849436"/>
                <a:gd name="connsiteY294" fmla="*/ 693057 h 2098711"/>
                <a:gd name="connsiteX295" fmla="*/ 105447 w 1849436"/>
                <a:gd name="connsiteY295" fmla="*/ 694264 h 2098711"/>
                <a:gd name="connsiteX296" fmla="*/ 35820 w 1849436"/>
                <a:gd name="connsiteY296" fmla="*/ 700700 h 2098711"/>
                <a:gd name="connsiteX297" fmla="*/ 0 w 1849436"/>
                <a:gd name="connsiteY297" fmla="*/ 707135 h 2098711"/>
                <a:gd name="connsiteX298" fmla="*/ 0 w 1849436"/>
                <a:gd name="connsiteY298" fmla="*/ 425166 h 2098711"/>
                <a:gd name="connsiteX299" fmla="*/ 403 w 1849436"/>
                <a:gd name="connsiteY299" fmla="*/ 402641 h 2098711"/>
                <a:gd name="connsiteX300" fmla="*/ 3220 w 1849436"/>
                <a:gd name="connsiteY300" fmla="*/ 359199 h 2098711"/>
                <a:gd name="connsiteX301" fmla="*/ 7647 w 1849436"/>
                <a:gd name="connsiteY301" fmla="*/ 316964 h 2098711"/>
                <a:gd name="connsiteX302" fmla="*/ 15697 w 1849436"/>
                <a:gd name="connsiteY302" fmla="*/ 277142 h 2098711"/>
                <a:gd name="connsiteX303" fmla="*/ 26161 w 1849436"/>
                <a:gd name="connsiteY303" fmla="*/ 238930 h 2098711"/>
                <a:gd name="connsiteX304" fmla="*/ 39442 w 1849436"/>
                <a:gd name="connsiteY304" fmla="*/ 202326 h 2098711"/>
                <a:gd name="connsiteX305" fmla="*/ 55139 w 1849436"/>
                <a:gd name="connsiteY305" fmla="*/ 168538 h 2098711"/>
                <a:gd name="connsiteX306" fmla="*/ 73652 w 1849436"/>
                <a:gd name="connsiteY306" fmla="*/ 137163 h 2098711"/>
                <a:gd name="connsiteX307" fmla="*/ 94581 w 1849436"/>
                <a:gd name="connsiteY307" fmla="*/ 109007 h 2098711"/>
                <a:gd name="connsiteX308" fmla="*/ 117924 w 1849436"/>
                <a:gd name="connsiteY308" fmla="*/ 83263 h 2098711"/>
                <a:gd name="connsiteX309" fmla="*/ 144487 w 1849436"/>
                <a:gd name="connsiteY309" fmla="*/ 60738 h 2098711"/>
                <a:gd name="connsiteX310" fmla="*/ 173867 w 1849436"/>
                <a:gd name="connsiteY310" fmla="*/ 41431 h 2098711"/>
                <a:gd name="connsiteX311" fmla="*/ 204857 w 1849436"/>
                <a:gd name="connsiteY311" fmla="*/ 25743 h 2098711"/>
                <a:gd name="connsiteX312" fmla="*/ 239470 w 1849436"/>
                <a:gd name="connsiteY312" fmla="*/ 13274 h 2098711"/>
                <a:gd name="connsiteX313" fmla="*/ 276497 w 1849436"/>
                <a:gd name="connsiteY313" fmla="*/ 4827 h 2098711"/>
                <a:gd name="connsiteX314" fmla="*/ 316744 w 1849436"/>
                <a:gd name="connsiteY314" fmla="*/ 805 h 209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</a:cxnLst>
              <a:rect l="l" t="t" r="r" b="b"/>
              <a:pathLst>
                <a:path w="1849436" h="2098711">
                  <a:moveTo>
                    <a:pt x="874060" y="254097"/>
                  </a:moveTo>
                  <a:lnTo>
                    <a:pt x="918285" y="256911"/>
                  </a:lnTo>
                  <a:lnTo>
                    <a:pt x="961305" y="264550"/>
                  </a:lnTo>
                  <a:lnTo>
                    <a:pt x="1003520" y="276612"/>
                  </a:lnTo>
                  <a:lnTo>
                    <a:pt x="1043725" y="293096"/>
                  </a:lnTo>
                  <a:lnTo>
                    <a:pt x="1081920" y="313601"/>
                  </a:lnTo>
                  <a:lnTo>
                    <a:pt x="1117703" y="337322"/>
                  </a:lnTo>
                  <a:lnTo>
                    <a:pt x="1151073" y="364259"/>
                  </a:lnTo>
                  <a:lnTo>
                    <a:pt x="1181227" y="393207"/>
                  </a:lnTo>
                  <a:lnTo>
                    <a:pt x="1208566" y="424165"/>
                  </a:lnTo>
                  <a:lnTo>
                    <a:pt x="1233092" y="456329"/>
                  </a:lnTo>
                  <a:lnTo>
                    <a:pt x="1253194" y="490102"/>
                  </a:lnTo>
                  <a:lnTo>
                    <a:pt x="1269276" y="523874"/>
                  </a:lnTo>
                  <a:lnTo>
                    <a:pt x="1281740" y="558048"/>
                  </a:lnTo>
                  <a:lnTo>
                    <a:pt x="1289781" y="591419"/>
                  </a:lnTo>
                  <a:lnTo>
                    <a:pt x="1291389" y="607501"/>
                  </a:lnTo>
                  <a:lnTo>
                    <a:pt x="1290183" y="607501"/>
                  </a:lnTo>
                  <a:lnTo>
                    <a:pt x="1289781" y="607903"/>
                  </a:lnTo>
                  <a:lnTo>
                    <a:pt x="1291389" y="607501"/>
                  </a:lnTo>
                  <a:lnTo>
                    <a:pt x="1303451" y="666200"/>
                  </a:lnTo>
                  <a:lnTo>
                    <a:pt x="1315110" y="741384"/>
                  </a:lnTo>
                  <a:lnTo>
                    <a:pt x="1319533" y="786012"/>
                  </a:lnTo>
                  <a:lnTo>
                    <a:pt x="1319935" y="827423"/>
                  </a:lnTo>
                  <a:lnTo>
                    <a:pt x="1315914" y="865216"/>
                  </a:lnTo>
                  <a:lnTo>
                    <a:pt x="1307471" y="900999"/>
                  </a:lnTo>
                  <a:lnTo>
                    <a:pt x="1293399" y="934771"/>
                  </a:lnTo>
                  <a:lnTo>
                    <a:pt x="1284152" y="951255"/>
                  </a:lnTo>
                  <a:lnTo>
                    <a:pt x="1275307" y="964925"/>
                  </a:lnTo>
                  <a:lnTo>
                    <a:pt x="1256008" y="989852"/>
                  </a:lnTo>
                  <a:lnTo>
                    <a:pt x="1233896" y="1012367"/>
                  </a:lnTo>
                  <a:lnTo>
                    <a:pt x="1210979" y="1032470"/>
                  </a:lnTo>
                  <a:lnTo>
                    <a:pt x="1173990" y="1058201"/>
                  </a:lnTo>
                  <a:lnTo>
                    <a:pt x="1123332" y="1083932"/>
                  </a:lnTo>
                  <a:lnTo>
                    <a:pt x="1075487" y="1102427"/>
                  </a:lnTo>
                  <a:lnTo>
                    <a:pt x="1033272" y="1114488"/>
                  </a:lnTo>
                  <a:lnTo>
                    <a:pt x="987840" y="1123333"/>
                  </a:lnTo>
                  <a:lnTo>
                    <a:pt x="980603" y="1124539"/>
                  </a:lnTo>
                  <a:lnTo>
                    <a:pt x="987840" y="1200929"/>
                  </a:lnTo>
                  <a:lnTo>
                    <a:pt x="999098" y="1200125"/>
                  </a:lnTo>
                  <a:lnTo>
                    <a:pt x="1053777" y="1188868"/>
                  </a:lnTo>
                  <a:lnTo>
                    <a:pt x="1103631" y="1174796"/>
                  </a:lnTo>
                  <a:lnTo>
                    <a:pt x="1159918" y="1152683"/>
                  </a:lnTo>
                  <a:lnTo>
                    <a:pt x="1204144" y="1129766"/>
                  </a:lnTo>
                  <a:lnTo>
                    <a:pt x="1233494" y="1111272"/>
                  </a:lnTo>
                  <a:lnTo>
                    <a:pt x="1262441" y="1090365"/>
                  </a:lnTo>
                  <a:lnTo>
                    <a:pt x="1289781" y="1066644"/>
                  </a:lnTo>
                  <a:lnTo>
                    <a:pt x="1315914" y="1038902"/>
                  </a:lnTo>
                  <a:lnTo>
                    <a:pt x="1339233" y="1008346"/>
                  </a:lnTo>
                  <a:lnTo>
                    <a:pt x="1349686" y="991460"/>
                  </a:lnTo>
                  <a:lnTo>
                    <a:pt x="1360542" y="972162"/>
                  </a:lnTo>
                  <a:lnTo>
                    <a:pt x="1378634" y="931957"/>
                  </a:lnTo>
                  <a:lnTo>
                    <a:pt x="1391902" y="889741"/>
                  </a:lnTo>
                  <a:lnTo>
                    <a:pt x="1399541" y="845113"/>
                  </a:lnTo>
                  <a:lnTo>
                    <a:pt x="1402757" y="798073"/>
                  </a:lnTo>
                  <a:lnTo>
                    <a:pt x="1401149" y="748621"/>
                  </a:lnTo>
                  <a:lnTo>
                    <a:pt x="1394314" y="697158"/>
                  </a:lnTo>
                  <a:lnTo>
                    <a:pt x="1383057" y="643283"/>
                  </a:lnTo>
                  <a:lnTo>
                    <a:pt x="1375016" y="615944"/>
                  </a:lnTo>
                  <a:lnTo>
                    <a:pt x="1395118" y="621171"/>
                  </a:lnTo>
                  <a:lnTo>
                    <a:pt x="1434117" y="635242"/>
                  </a:lnTo>
                  <a:lnTo>
                    <a:pt x="1471508" y="653737"/>
                  </a:lnTo>
                  <a:lnTo>
                    <a:pt x="1507693" y="676654"/>
                  </a:lnTo>
                  <a:lnTo>
                    <a:pt x="1541465" y="703993"/>
                  </a:lnTo>
                  <a:lnTo>
                    <a:pt x="1573227" y="734147"/>
                  </a:lnTo>
                  <a:lnTo>
                    <a:pt x="1601773" y="767919"/>
                  </a:lnTo>
                  <a:lnTo>
                    <a:pt x="1627906" y="804506"/>
                  </a:lnTo>
                  <a:lnTo>
                    <a:pt x="1650823" y="843505"/>
                  </a:lnTo>
                  <a:lnTo>
                    <a:pt x="1670121" y="884514"/>
                  </a:lnTo>
                  <a:lnTo>
                    <a:pt x="1685801" y="927936"/>
                  </a:lnTo>
                  <a:lnTo>
                    <a:pt x="1697059" y="972564"/>
                  </a:lnTo>
                  <a:lnTo>
                    <a:pt x="1704698" y="1019202"/>
                  </a:lnTo>
                  <a:lnTo>
                    <a:pt x="1706708" y="1065840"/>
                  </a:lnTo>
                  <a:lnTo>
                    <a:pt x="1703894" y="1113282"/>
                  </a:lnTo>
                  <a:lnTo>
                    <a:pt x="1696255" y="1161528"/>
                  </a:lnTo>
                  <a:lnTo>
                    <a:pt x="1689822" y="1184847"/>
                  </a:lnTo>
                  <a:lnTo>
                    <a:pt x="1701481" y="1188466"/>
                  </a:lnTo>
                  <a:lnTo>
                    <a:pt x="1722790" y="1196909"/>
                  </a:lnTo>
                  <a:lnTo>
                    <a:pt x="1742088" y="1207362"/>
                  </a:lnTo>
                  <a:lnTo>
                    <a:pt x="1759377" y="1219826"/>
                  </a:lnTo>
                  <a:lnTo>
                    <a:pt x="1782294" y="1241537"/>
                  </a:lnTo>
                  <a:lnTo>
                    <a:pt x="1807221" y="1276515"/>
                  </a:lnTo>
                  <a:lnTo>
                    <a:pt x="1825313" y="1316720"/>
                  </a:lnTo>
                  <a:lnTo>
                    <a:pt x="1838581" y="1359740"/>
                  </a:lnTo>
                  <a:lnTo>
                    <a:pt x="1846220" y="1405172"/>
                  </a:lnTo>
                  <a:lnTo>
                    <a:pt x="1849436" y="1451810"/>
                  </a:lnTo>
                  <a:lnTo>
                    <a:pt x="1849034" y="1474727"/>
                  </a:lnTo>
                  <a:lnTo>
                    <a:pt x="1847426" y="1492819"/>
                  </a:lnTo>
                  <a:lnTo>
                    <a:pt x="1840993" y="1528602"/>
                  </a:lnTo>
                  <a:lnTo>
                    <a:pt x="1836168" y="1545890"/>
                  </a:lnTo>
                  <a:lnTo>
                    <a:pt x="1832148" y="1559962"/>
                  </a:lnTo>
                  <a:lnTo>
                    <a:pt x="1821695" y="1586095"/>
                  </a:lnTo>
                  <a:lnTo>
                    <a:pt x="1808829" y="1611022"/>
                  </a:lnTo>
                  <a:lnTo>
                    <a:pt x="1793551" y="1633537"/>
                  </a:lnTo>
                  <a:lnTo>
                    <a:pt x="1775861" y="1654846"/>
                  </a:lnTo>
                  <a:lnTo>
                    <a:pt x="1755758" y="1674144"/>
                  </a:lnTo>
                  <a:lnTo>
                    <a:pt x="1732841" y="1692237"/>
                  </a:lnTo>
                  <a:lnTo>
                    <a:pt x="1707110" y="1708721"/>
                  </a:lnTo>
                  <a:lnTo>
                    <a:pt x="1693440" y="1716360"/>
                  </a:lnTo>
                  <a:lnTo>
                    <a:pt x="1680173" y="1723195"/>
                  </a:lnTo>
                  <a:lnTo>
                    <a:pt x="1652833" y="1734050"/>
                  </a:lnTo>
                  <a:lnTo>
                    <a:pt x="1625494" y="1742091"/>
                  </a:lnTo>
                  <a:lnTo>
                    <a:pt x="1598154" y="1746514"/>
                  </a:lnTo>
                  <a:lnTo>
                    <a:pt x="1557547" y="1750132"/>
                  </a:lnTo>
                  <a:lnTo>
                    <a:pt x="1506084" y="1748524"/>
                  </a:lnTo>
                  <a:lnTo>
                    <a:pt x="1459446" y="1742091"/>
                  </a:lnTo>
                  <a:lnTo>
                    <a:pt x="1421654" y="1732442"/>
                  </a:lnTo>
                  <a:lnTo>
                    <a:pt x="1381851" y="1719978"/>
                  </a:lnTo>
                  <a:lnTo>
                    <a:pt x="1376222" y="1717566"/>
                  </a:lnTo>
                  <a:lnTo>
                    <a:pt x="1347676" y="1704700"/>
                  </a:lnTo>
                  <a:lnTo>
                    <a:pt x="1331996" y="1695453"/>
                  </a:lnTo>
                  <a:lnTo>
                    <a:pt x="1303451" y="1672536"/>
                  </a:lnTo>
                  <a:lnTo>
                    <a:pt x="1290585" y="1659671"/>
                  </a:lnTo>
                  <a:lnTo>
                    <a:pt x="1274503" y="1641176"/>
                  </a:lnTo>
                  <a:lnTo>
                    <a:pt x="1249978" y="1601775"/>
                  </a:lnTo>
                  <a:lnTo>
                    <a:pt x="1233092" y="1561168"/>
                  </a:lnTo>
                  <a:lnTo>
                    <a:pt x="1221834" y="1521365"/>
                  </a:lnTo>
                  <a:lnTo>
                    <a:pt x="1213793" y="1468294"/>
                  </a:lnTo>
                  <a:lnTo>
                    <a:pt x="1212185" y="1422460"/>
                  </a:lnTo>
                  <a:lnTo>
                    <a:pt x="1212587" y="1417233"/>
                  </a:lnTo>
                  <a:lnTo>
                    <a:pt x="1135795" y="1410800"/>
                  </a:lnTo>
                  <a:lnTo>
                    <a:pt x="1134991" y="1418841"/>
                  </a:lnTo>
                  <a:lnTo>
                    <a:pt x="1135393" y="1459047"/>
                  </a:lnTo>
                  <a:lnTo>
                    <a:pt x="1139012" y="1496437"/>
                  </a:lnTo>
                  <a:lnTo>
                    <a:pt x="1147053" y="1540663"/>
                  </a:lnTo>
                  <a:lnTo>
                    <a:pt x="1160320" y="1589311"/>
                  </a:lnTo>
                  <a:lnTo>
                    <a:pt x="1182433" y="1639166"/>
                  </a:lnTo>
                  <a:lnTo>
                    <a:pt x="1204948" y="1676155"/>
                  </a:lnTo>
                  <a:lnTo>
                    <a:pt x="1223040" y="1699876"/>
                  </a:lnTo>
                  <a:lnTo>
                    <a:pt x="1233494" y="1711535"/>
                  </a:lnTo>
                  <a:lnTo>
                    <a:pt x="1251586" y="1730432"/>
                  </a:lnTo>
                  <a:lnTo>
                    <a:pt x="1292997" y="1762596"/>
                  </a:lnTo>
                  <a:lnTo>
                    <a:pt x="1315110" y="1775864"/>
                  </a:lnTo>
                  <a:lnTo>
                    <a:pt x="1309883" y="1795162"/>
                  </a:lnTo>
                  <a:lnTo>
                    <a:pt x="1297420" y="1830945"/>
                  </a:lnTo>
                  <a:lnTo>
                    <a:pt x="1282544" y="1863913"/>
                  </a:lnTo>
                  <a:lnTo>
                    <a:pt x="1265256" y="1894067"/>
                  </a:lnTo>
                  <a:lnTo>
                    <a:pt x="1245957" y="1921808"/>
                  </a:lnTo>
                  <a:lnTo>
                    <a:pt x="1224648" y="1945529"/>
                  </a:lnTo>
                  <a:lnTo>
                    <a:pt x="1201329" y="1966838"/>
                  </a:lnTo>
                  <a:lnTo>
                    <a:pt x="1175196" y="1985735"/>
                  </a:lnTo>
                  <a:lnTo>
                    <a:pt x="1161124" y="1993776"/>
                  </a:lnTo>
                  <a:lnTo>
                    <a:pt x="1139012" y="2005033"/>
                  </a:lnTo>
                  <a:lnTo>
                    <a:pt x="1092374" y="2021115"/>
                  </a:lnTo>
                  <a:lnTo>
                    <a:pt x="1044932" y="2030764"/>
                  </a:lnTo>
                  <a:lnTo>
                    <a:pt x="997892" y="2034383"/>
                  </a:lnTo>
                  <a:lnTo>
                    <a:pt x="953264" y="2033177"/>
                  </a:lnTo>
                  <a:lnTo>
                    <a:pt x="911451" y="2029156"/>
                  </a:lnTo>
                  <a:lnTo>
                    <a:pt x="856772" y="2019507"/>
                  </a:lnTo>
                  <a:lnTo>
                    <a:pt x="829432" y="2013074"/>
                  </a:lnTo>
                  <a:lnTo>
                    <a:pt x="848328" y="1988951"/>
                  </a:lnTo>
                  <a:lnTo>
                    <a:pt x="879286" y="1939901"/>
                  </a:lnTo>
                  <a:lnTo>
                    <a:pt x="903007" y="1891654"/>
                  </a:lnTo>
                  <a:lnTo>
                    <a:pt x="919894" y="1845419"/>
                  </a:lnTo>
                  <a:lnTo>
                    <a:pt x="936378" y="1785111"/>
                  </a:lnTo>
                  <a:lnTo>
                    <a:pt x="944419" y="1732844"/>
                  </a:lnTo>
                  <a:lnTo>
                    <a:pt x="944821" y="1725607"/>
                  </a:lnTo>
                  <a:lnTo>
                    <a:pt x="867627" y="1721587"/>
                  </a:lnTo>
                  <a:lnTo>
                    <a:pt x="867225" y="1728019"/>
                  </a:lnTo>
                  <a:lnTo>
                    <a:pt x="860792" y="1767420"/>
                  </a:lnTo>
                  <a:lnTo>
                    <a:pt x="851545" y="1805615"/>
                  </a:lnTo>
                  <a:lnTo>
                    <a:pt x="836267" y="1849841"/>
                  </a:lnTo>
                  <a:lnTo>
                    <a:pt x="814556" y="1897685"/>
                  </a:lnTo>
                  <a:lnTo>
                    <a:pt x="784402" y="1946334"/>
                  </a:lnTo>
                  <a:lnTo>
                    <a:pt x="754651" y="1980910"/>
                  </a:lnTo>
                  <a:lnTo>
                    <a:pt x="732136" y="2003023"/>
                  </a:lnTo>
                  <a:lnTo>
                    <a:pt x="719672" y="2013476"/>
                  </a:lnTo>
                  <a:lnTo>
                    <a:pt x="701982" y="2027548"/>
                  </a:lnTo>
                  <a:lnTo>
                    <a:pt x="662983" y="2051269"/>
                  </a:lnTo>
                  <a:lnTo>
                    <a:pt x="620767" y="2070166"/>
                  </a:lnTo>
                  <a:lnTo>
                    <a:pt x="574934" y="2084639"/>
                  </a:lnTo>
                  <a:lnTo>
                    <a:pt x="525883" y="2094289"/>
                  </a:lnTo>
                  <a:lnTo>
                    <a:pt x="473215" y="2098711"/>
                  </a:lnTo>
                  <a:lnTo>
                    <a:pt x="417329" y="2098711"/>
                  </a:lnTo>
                  <a:lnTo>
                    <a:pt x="357826" y="2094289"/>
                  </a:lnTo>
                  <a:lnTo>
                    <a:pt x="327270" y="2089866"/>
                  </a:lnTo>
                  <a:lnTo>
                    <a:pt x="300333" y="2085443"/>
                  </a:lnTo>
                  <a:lnTo>
                    <a:pt x="248066" y="2068557"/>
                  </a:lnTo>
                  <a:lnTo>
                    <a:pt x="199418" y="2045238"/>
                  </a:lnTo>
                  <a:lnTo>
                    <a:pt x="153584" y="2016693"/>
                  </a:lnTo>
                  <a:lnTo>
                    <a:pt x="112173" y="1984126"/>
                  </a:lnTo>
                  <a:lnTo>
                    <a:pt x="74380" y="1950354"/>
                  </a:lnTo>
                  <a:lnTo>
                    <a:pt x="25329" y="1898891"/>
                  </a:lnTo>
                  <a:lnTo>
                    <a:pt x="0" y="1867933"/>
                  </a:lnTo>
                  <a:lnTo>
                    <a:pt x="0" y="786012"/>
                  </a:lnTo>
                  <a:lnTo>
                    <a:pt x="32968" y="780383"/>
                  </a:lnTo>
                  <a:lnTo>
                    <a:pt x="95286" y="772744"/>
                  </a:lnTo>
                  <a:lnTo>
                    <a:pt x="154388" y="770734"/>
                  </a:lnTo>
                  <a:lnTo>
                    <a:pt x="209067" y="773548"/>
                  </a:lnTo>
                  <a:lnTo>
                    <a:pt x="260127" y="781991"/>
                  </a:lnTo>
                  <a:lnTo>
                    <a:pt x="306765" y="796063"/>
                  </a:lnTo>
                  <a:lnTo>
                    <a:pt x="350187" y="815362"/>
                  </a:lnTo>
                  <a:lnTo>
                    <a:pt x="389186" y="839887"/>
                  </a:lnTo>
                  <a:lnTo>
                    <a:pt x="406876" y="853959"/>
                  </a:lnTo>
                  <a:lnTo>
                    <a:pt x="418938" y="864814"/>
                  </a:lnTo>
                  <a:lnTo>
                    <a:pt x="440648" y="887329"/>
                  </a:lnTo>
                  <a:lnTo>
                    <a:pt x="459947" y="911854"/>
                  </a:lnTo>
                  <a:lnTo>
                    <a:pt x="477235" y="937183"/>
                  </a:lnTo>
                  <a:lnTo>
                    <a:pt x="498544" y="976986"/>
                  </a:lnTo>
                  <a:lnTo>
                    <a:pt x="519853" y="1031263"/>
                  </a:lnTo>
                  <a:lnTo>
                    <a:pt x="535131" y="1084736"/>
                  </a:lnTo>
                  <a:lnTo>
                    <a:pt x="543976" y="1134993"/>
                  </a:lnTo>
                  <a:lnTo>
                    <a:pt x="550811" y="1198919"/>
                  </a:lnTo>
                  <a:lnTo>
                    <a:pt x="551213" y="1227465"/>
                  </a:lnTo>
                  <a:lnTo>
                    <a:pt x="528296" y="1234702"/>
                  </a:lnTo>
                  <a:lnTo>
                    <a:pt x="486884" y="1253598"/>
                  </a:lnTo>
                  <a:lnTo>
                    <a:pt x="450298" y="1274907"/>
                  </a:lnTo>
                  <a:lnTo>
                    <a:pt x="419340" y="1297824"/>
                  </a:lnTo>
                  <a:lnTo>
                    <a:pt x="383557" y="1330390"/>
                  </a:lnTo>
                  <a:lnTo>
                    <a:pt x="357022" y="1359740"/>
                  </a:lnTo>
                  <a:lnTo>
                    <a:pt x="354207" y="1363760"/>
                  </a:lnTo>
                  <a:lnTo>
                    <a:pt x="417329" y="1407986"/>
                  </a:lnTo>
                  <a:lnTo>
                    <a:pt x="424566" y="1397935"/>
                  </a:lnTo>
                  <a:lnTo>
                    <a:pt x="466782" y="1356925"/>
                  </a:lnTo>
                  <a:lnTo>
                    <a:pt x="498544" y="1334411"/>
                  </a:lnTo>
                  <a:lnTo>
                    <a:pt x="523873" y="1320339"/>
                  </a:lnTo>
                  <a:lnTo>
                    <a:pt x="552017" y="1307875"/>
                  </a:lnTo>
                  <a:lnTo>
                    <a:pt x="582975" y="1298628"/>
                  </a:lnTo>
                  <a:lnTo>
                    <a:pt x="617551" y="1292597"/>
                  </a:lnTo>
                  <a:lnTo>
                    <a:pt x="654540" y="1291793"/>
                  </a:lnTo>
                  <a:lnTo>
                    <a:pt x="694745" y="1295814"/>
                  </a:lnTo>
                  <a:lnTo>
                    <a:pt x="737764" y="1306267"/>
                  </a:lnTo>
                  <a:lnTo>
                    <a:pt x="783196" y="1323957"/>
                  </a:lnTo>
                  <a:lnTo>
                    <a:pt x="831844" y="1350091"/>
                  </a:lnTo>
                  <a:lnTo>
                    <a:pt x="857174" y="1366575"/>
                  </a:lnTo>
                  <a:lnTo>
                    <a:pt x="900997" y="1303051"/>
                  </a:lnTo>
                  <a:lnTo>
                    <a:pt x="881297" y="1290185"/>
                  </a:lnTo>
                  <a:lnTo>
                    <a:pt x="843504" y="1267670"/>
                  </a:lnTo>
                  <a:lnTo>
                    <a:pt x="807319" y="1249980"/>
                  </a:lnTo>
                  <a:lnTo>
                    <a:pt x="771537" y="1235908"/>
                  </a:lnTo>
                  <a:lnTo>
                    <a:pt x="737362" y="1225454"/>
                  </a:lnTo>
                  <a:lnTo>
                    <a:pt x="704394" y="1218620"/>
                  </a:lnTo>
                  <a:lnTo>
                    <a:pt x="673436" y="1215001"/>
                  </a:lnTo>
                  <a:lnTo>
                    <a:pt x="642880" y="1214197"/>
                  </a:lnTo>
                  <a:lnTo>
                    <a:pt x="628406" y="1214599"/>
                  </a:lnTo>
                  <a:lnTo>
                    <a:pt x="627200" y="1190476"/>
                  </a:lnTo>
                  <a:lnTo>
                    <a:pt x="621572" y="1127354"/>
                  </a:lnTo>
                  <a:lnTo>
                    <a:pt x="607500" y="1052974"/>
                  </a:lnTo>
                  <a:lnTo>
                    <a:pt x="589005" y="993069"/>
                  </a:lnTo>
                  <a:lnTo>
                    <a:pt x="572521" y="952461"/>
                  </a:lnTo>
                  <a:lnTo>
                    <a:pt x="562872" y="931957"/>
                  </a:lnTo>
                  <a:lnTo>
                    <a:pt x="592624" y="914266"/>
                  </a:lnTo>
                  <a:lnTo>
                    <a:pt x="645695" y="875669"/>
                  </a:lnTo>
                  <a:lnTo>
                    <a:pt x="682683" y="843907"/>
                  </a:lnTo>
                  <a:lnTo>
                    <a:pt x="720074" y="806516"/>
                  </a:lnTo>
                  <a:lnTo>
                    <a:pt x="755455" y="763095"/>
                  </a:lnTo>
                  <a:lnTo>
                    <a:pt x="788021" y="714447"/>
                  </a:lnTo>
                  <a:lnTo>
                    <a:pt x="814958" y="659365"/>
                  </a:lnTo>
                  <a:lnTo>
                    <a:pt x="825814" y="629212"/>
                  </a:lnTo>
                  <a:lnTo>
                    <a:pt x="832648" y="607903"/>
                  </a:lnTo>
                  <a:lnTo>
                    <a:pt x="843102" y="564883"/>
                  </a:lnTo>
                  <a:lnTo>
                    <a:pt x="848731" y="520255"/>
                  </a:lnTo>
                  <a:lnTo>
                    <a:pt x="850339" y="475628"/>
                  </a:lnTo>
                  <a:lnTo>
                    <a:pt x="847926" y="429392"/>
                  </a:lnTo>
                  <a:lnTo>
                    <a:pt x="841092" y="382352"/>
                  </a:lnTo>
                  <a:lnTo>
                    <a:pt x="830236" y="334910"/>
                  </a:lnTo>
                  <a:lnTo>
                    <a:pt x="814556" y="286261"/>
                  </a:lnTo>
                  <a:lnTo>
                    <a:pt x="804907" y="262138"/>
                  </a:lnTo>
                  <a:lnTo>
                    <a:pt x="828628" y="257716"/>
                  </a:lnTo>
                  <a:close/>
                  <a:moveTo>
                    <a:pt x="337672" y="0"/>
                  </a:moveTo>
                  <a:lnTo>
                    <a:pt x="354174" y="805"/>
                  </a:lnTo>
                  <a:lnTo>
                    <a:pt x="386371" y="3218"/>
                  </a:lnTo>
                  <a:lnTo>
                    <a:pt x="433058" y="11665"/>
                  </a:lnTo>
                  <a:lnTo>
                    <a:pt x="489806" y="30972"/>
                  </a:lnTo>
                  <a:lnTo>
                    <a:pt x="540920" y="57118"/>
                  </a:lnTo>
                  <a:lnTo>
                    <a:pt x="586801" y="88090"/>
                  </a:lnTo>
                  <a:lnTo>
                    <a:pt x="627048" y="123890"/>
                  </a:lnTo>
                  <a:lnTo>
                    <a:pt x="660856" y="160896"/>
                  </a:lnTo>
                  <a:lnTo>
                    <a:pt x="689431" y="197901"/>
                  </a:lnTo>
                  <a:lnTo>
                    <a:pt x="701103" y="216002"/>
                  </a:lnTo>
                  <a:lnTo>
                    <a:pt x="714787" y="242550"/>
                  </a:lnTo>
                  <a:lnTo>
                    <a:pt x="736520" y="294841"/>
                  </a:lnTo>
                  <a:lnTo>
                    <a:pt x="753826" y="345925"/>
                  </a:lnTo>
                  <a:lnTo>
                    <a:pt x="765900" y="395401"/>
                  </a:lnTo>
                  <a:lnTo>
                    <a:pt x="772340" y="443669"/>
                  </a:lnTo>
                  <a:lnTo>
                    <a:pt x="773547" y="491133"/>
                  </a:lnTo>
                  <a:lnTo>
                    <a:pt x="769925" y="536989"/>
                  </a:lnTo>
                  <a:lnTo>
                    <a:pt x="760668" y="581637"/>
                  </a:lnTo>
                  <a:lnTo>
                    <a:pt x="753826" y="603358"/>
                  </a:lnTo>
                  <a:lnTo>
                    <a:pt x="744569" y="629101"/>
                  </a:lnTo>
                  <a:lnTo>
                    <a:pt x="720824" y="676565"/>
                  </a:lnTo>
                  <a:lnTo>
                    <a:pt x="692248" y="718800"/>
                  </a:lnTo>
                  <a:lnTo>
                    <a:pt x="660856" y="756209"/>
                  </a:lnTo>
                  <a:lnTo>
                    <a:pt x="627853" y="788790"/>
                  </a:lnTo>
                  <a:lnTo>
                    <a:pt x="595253" y="816544"/>
                  </a:lnTo>
                  <a:lnTo>
                    <a:pt x="548164" y="849930"/>
                  </a:lnTo>
                  <a:lnTo>
                    <a:pt x="522809" y="865215"/>
                  </a:lnTo>
                  <a:lnTo>
                    <a:pt x="508722" y="846310"/>
                  </a:lnTo>
                  <a:lnTo>
                    <a:pt x="476122" y="811315"/>
                  </a:lnTo>
                  <a:lnTo>
                    <a:pt x="458011" y="794823"/>
                  </a:lnTo>
                  <a:lnTo>
                    <a:pt x="437082" y="777929"/>
                  </a:lnTo>
                  <a:lnTo>
                    <a:pt x="391603" y="748968"/>
                  </a:lnTo>
                  <a:lnTo>
                    <a:pt x="342100" y="726041"/>
                  </a:lnTo>
                  <a:lnTo>
                    <a:pt x="288974" y="708744"/>
                  </a:lnTo>
                  <a:lnTo>
                    <a:pt x="231420" y="697884"/>
                  </a:lnTo>
                  <a:lnTo>
                    <a:pt x="170647" y="693057"/>
                  </a:lnTo>
                  <a:lnTo>
                    <a:pt x="105447" y="694264"/>
                  </a:lnTo>
                  <a:lnTo>
                    <a:pt x="35820" y="700700"/>
                  </a:lnTo>
                  <a:lnTo>
                    <a:pt x="0" y="707135"/>
                  </a:lnTo>
                  <a:lnTo>
                    <a:pt x="0" y="425166"/>
                  </a:lnTo>
                  <a:lnTo>
                    <a:pt x="403" y="402641"/>
                  </a:lnTo>
                  <a:lnTo>
                    <a:pt x="3220" y="359199"/>
                  </a:lnTo>
                  <a:lnTo>
                    <a:pt x="7647" y="316964"/>
                  </a:lnTo>
                  <a:lnTo>
                    <a:pt x="15697" y="277142"/>
                  </a:lnTo>
                  <a:lnTo>
                    <a:pt x="26161" y="238930"/>
                  </a:lnTo>
                  <a:lnTo>
                    <a:pt x="39442" y="202326"/>
                  </a:lnTo>
                  <a:lnTo>
                    <a:pt x="55139" y="168538"/>
                  </a:lnTo>
                  <a:lnTo>
                    <a:pt x="73652" y="137163"/>
                  </a:lnTo>
                  <a:lnTo>
                    <a:pt x="94581" y="109007"/>
                  </a:lnTo>
                  <a:lnTo>
                    <a:pt x="117924" y="83263"/>
                  </a:lnTo>
                  <a:lnTo>
                    <a:pt x="144487" y="60738"/>
                  </a:lnTo>
                  <a:lnTo>
                    <a:pt x="173867" y="41431"/>
                  </a:lnTo>
                  <a:lnTo>
                    <a:pt x="204857" y="25743"/>
                  </a:lnTo>
                  <a:lnTo>
                    <a:pt x="239470" y="13274"/>
                  </a:lnTo>
                  <a:lnTo>
                    <a:pt x="276497" y="4827"/>
                  </a:lnTo>
                  <a:lnTo>
                    <a:pt x="316744" y="80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Freeform: Shape 36">
              <a:extLst>
                <a:ext uri="{FF2B5EF4-FFF2-40B4-BE49-F238E27FC236}">
                  <a16:creationId xmlns:a16="http://schemas.microsoft.com/office/drawing/2014/main" id="{EF1C39BA-95B4-4BA4-8243-A55901B1F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4618" y="1989337"/>
              <a:ext cx="1847829" cy="2220934"/>
            </a:xfrm>
            <a:custGeom>
              <a:avLst/>
              <a:gdLst>
                <a:gd name="connsiteX0" fmla="*/ 649716 w 1847829"/>
                <a:gd name="connsiteY0" fmla="*/ 931151 h 2220934"/>
                <a:gd name="connsiteX1" fmla="*/ 675045 w 1847829"/>
                <a:gd name="connsiteY1" fmla="*/ 945217 h 2220934"/>
                <a:gd name="connsiteX2" fmla="*/ 724497 w 1847829"/>
                <a:gd name="connsiteY2" fmla="*/ 969330 h 2220934"/>
                <a:gd name="connsiteX3" fmla="*/ 773145 w 1847829"/>
                <a:gd name="connsiteY3" fmla="*/ 987414 h 2220934"/>
                <a:gd name="connsiteX4" fmla="*/ 821794 w 1847829"/>
                <a:gd name="connsiteY4" fmla="*/ 1001078 h 2220934"/>
                <a:gd name="connsiteX5" fmla="*/ 869236 w 1847829"/>
                <a:gd name="connsiteY5" fmla="*/ 1008714 h 2220934"/>
                <a:gd name="connsiteX6" fmla="*/ 916276 w 1847829"/>
                <a:gd name="connsiteY6" fmla="*/ 1011929 h 2220934"/>
                <a:gd name="connsiteX7" fmla="*/ 962512 w 1847829"/>
                <a:gd name="connsiteY7" fmla="*/ 1009518 h 2220934"/>
                <a:gd name="connsiteX8" fmla="*/ 1007944 w 1847829"/>
                <a:gd name="connsiteY8" fmla="*/ 1001078 h 2220934"/>
                <a:gd name="connsiteX9" fmla="*/ 1030056 w 1847829"/>
                <a:gd name="connsiteY9" fmla="*/ 995452 h 2220934"/>
                <a:gd name="connsiteX10" fmla="*/ 1048953 w 1847829"/>
                <a:gd name="connsiteY10" fmla="*/ 989022 h 2220934"/>
                <a:gd name="connsiteX11" fmla="*/ 1085540 w 1847829"/>
                <a:gd name="connsiteY11" fmla="*/ 974554 h 2220934"/>
                <a:gd name="connsiteX12" fmla="*/ 1102024 w 1847829"/>
                <a:gd name="connsiteY12" fmla="*/ 965713 h 2220934"/>
                <a:gd name="connsiteX13" fmla="*/ 1117704 w 1847829"/>
                <a:gd name="connsiteY13" fmla="*/ 991031 h 2220934"/>
                <a:gd name="connsiteX14" fmla="*/ 1144239 w 1847829"/>
                <a:gd name="connsiteY14" fmla="*/ 1040865 h 2220934"/>
                <a:gd name="connsiteX15" fmla="*/ 1164744 w 1847829"/>
                <a:gd name="connsiteY15" fmla="*/ 1088689 h 2220934"/>
                <a:gd name="connsiteX16" fmla="*/ 1179218 w 1847829"/>
                <a:gd name="connsiteY16" fmla="*/ 1135307 h 2220934"/>
                <a:gd name="connsiteX17" fmla="*/ 1188063 w 1847829"/>
                <a:gd name="connsiteY17" fmla="*/ 1181925 h 2220934"/>
                <a:gd name="connsiteX18" fmla="*/ 1191681 w 1847829"/>
                <a:gd name="connsiteY18" fmla="*/ 1227338 h 2220934"/>
                <a:gd name="connsiteX19" fmla="*/ 1189269 w 1847829"/>
                <a:gd name="connsiteY19" fmla="*/ 1272348 h 2220934"/>
                <a:gd name="connsiteX20" fmla="*/ 1181228 w 1847829"/>
                <a:gd name="connsiteY20" fmla="*/ 1317761 h 2220934"/>
                <a:gd name="connsiteX21" fmla="*/ 1175599 w 1847829"/>
                <a:gd name="connsiteY21" fmla="*/ 1340668 h 2220934"/>
                <a:gd name="connsiteX22" fmla="*/ 1170372 w 1847829"/>
                <a:gd name="connsiteY22" fmla="*/ 1355940 h 2220934"/>
                <a:gd name="connsiteX23" fmla="*/ 1153084 w 1847829"/>
                <a:gd name="connsiteY23" fmla="*/ 1384875 h 2220934"/>
                <a:gd name="connsiteX24" fmla="*/ 1129363 w 1847829"/>
                <a:gd name="connsiteY24" fmla="*/ 1412605 h 2220934"/>
                <a:gd name="connsiteX25" fmla="*/ 1100013 w 1847829"/>
                <a:gd name="connsiteY25" fmla="*/ 1437521 h 2220934"/>
                <a:gd name="connsiteX26" fmla="*/ 1066643 w 1847829"/>
                <a:gd name="connsiteY26" fmla="*/ 1460027 h 2220934"/>
                <a:gd name="connsiteX27" fmla="*/ 1030861 w 1847829"/>
                <a:gd name="connsiteY27" fmla="*/ 1479317 h 2220934"/>
                <a:gd name="connsiteX28" fmla="*/ 993872 w 1847829"/>
                <a:gd name="connsiteY28" fmla="*/ 1494187 h 2220934"/>
                <a:gd name="connsiteX29" fmla="*/ 956883 w 1847829"/>
                <a:gd name="connsiteY29" fmla="*/ 1504636 h 2220934"/>
                <a:gd name="connsiteX30" fmla="*/ 938389 w 1847829"/>
                <a:gd name="connsiteY30" fmla="*/ 1507851 h 2220934"/>
                <a:gd name="connsiteX31" fmla="*/ 888132 w 1847829"/>
                <a:gd name="connsiteY31" fmla="*/ 1516290 h 2220934"/>
                <a:gd name="connsiteX32" fmla="*/ 909843 w 1847829"/>
                <a:gd name="connsiteY32" fmla="*/ 1562507 h 2220934"/>
                <a:gd name="connsiteX33" fmla="*/ 916276 w 1847829"/>
                <a:gd name="connsiteY33" fmla="*/ 1576572 h 2220934"/>
                <a:gd name="connsiteX34" fmla="*/ 925925 w 1847829"/>
                <a:gd name="connsiteY34" fmla="*/ 1604704 h 2220934"/>
                <a:gd name="connsiteX35" fmla="*/ 932760 w 1847829"/>
                <a:gd name="connsiteY35" fmla="*/ 1632434 h 2220934"/>
                <a:gd name="connsiteX36" fmla="*/ 935976 w 1847829"/>
                <a:gd name="connsiteY36" fmla="*/ 1658958 h 2220934"/>
                <a:gd name="connsiteX37" fmla="*/ 935574 w 1847829"/>
                <a:gd name="connsiteY37" fmla="*/ 1684678 h 2220934"/>
                <a:gd name="connsiteX38" fmla="*/ 931554 w 1847829"/>
                <a:gd name="connsiteY38" fmla="*/ 1708791 h 2220934"/>
                <a:gd name="connsiteX39" fmla="*/ 924317 w 1847829"/>
                <a:gd name="connsiteY39" fmla="*/ 1732904 h 2220934"/>
                <a:gd name="connsiteX40" fmla="*/ 913864 w 1847829"/>
                <a:gd name="connsiteY40" fmla="*/ 1755410 h 2220934"/>
                <a:gd name="connsiteX41" fmla="*/ 907431 w 1847829"/>
                <a:gd name="connsiteY41" fmla="*/ 1765858 h 2220934"/>
                <a:gd name="connsiteX42" fmla="*/ 898988 w 1847829"/>
                <a:gd name="connsiteY42" fmla="*/ 1777915 h 2220934"/>
                <a:gd name="connsiteX43" fmla="*/ 878081 w 1847829"/>
                <a:gd name="connsiteY43" fmla="*/ 1800822 h 2220934"/>
                <a:gd name="connsiteX44" fmla="*/ 853154 w 1847829"/>
                <a:gd name="connsiteY44" fmla="*/ 1820514 h 2220934"/>
                <a:gd name="connsiteX45" fmla="*/ 824206 w 1847829"/>
                <a:gd name="connsiteY45" fmla="*/ 1837795 h 2220934"/>
                <a:gd name="connsiteX46" fmla="*/ 793248 w 1847829"/>
                <a:gd name="connsiteY46" fmla="*/ 1852263 h 2220934"/>
                <a:gd name="connsiteX47" fmla="*/ 758270 w 1847829"/>
                <a:gd name="connsiteY47" fmla="*/ 1863516 h 2220934"/>
                <a:gd name="connsiteX48" fmla="*/ 721281 w 1847829"/>
                <a:gd name="connsiteY48" fmla="*/ 1871955 h 2220934"/>
                <a:gd name="connsiteX49" fmla="*/ 682282 w 1847829"/>
                <a:gd name="connsiteY49" fmla="*/ 1877180 h 2220934"/>
                <a:gd name="connsiteX50" fmla="*/ 661777 w 1847829"/>
                <a:gd name="connsiteY50" fmla="*/ 1878385 h 2220934"/>
                <a:gd name="connsiteX51" fmla="*/ 659365 w 1847829"/>
                <a:gd name="connsiteY51" fmla="*/ 1864319 h 2220934"/>
                <a:gd name="connsiteX52" fmla="*/ 651726 w 1847829"/>
                <a:gd name="connsiteY52" fmla="*/ 1834982 h 2220934"/>
                <a:gd name="connsiteX53" fmla="*/ 641675 w 1847829"/>
                <a:gd name="connsiteY53" fmla="*/ 1806047 h 2220934"/>
                <a:gd name="connsiteX54" fmla="*/ 628005 w 1847829"/>
                <a:gd name="connsiteY54" fmla="*/ 1776709 h 2220934"/>
                <a:gd name="connsiteX55" fmla="*/ 619964 w 1847829"/>
                <a:gd name="connsiteY55" fmla="*/ 1762643 h 2220934"/>
                <a:gd name="connsiteX56" fmla="*/ 609510 w 1847829"/>
                <a:gd name="connsiteY56" fmla="*/ 1744961 h 2220934"/>
                <a:gd name="connsiteX57" fmla="*/ 585789 w 1847829"/>
                <a:gd name="connsiteY57" fmla="*/ 1711604 h 2220934"/>
                <a:gd name="connsiteX58" fmla="*/ 558450 w 1847829"/>
                <a:gd name="connsiteY58" fmla="*/ 1681463 h 2220934"/>
                <a:gd name="connsiteX59" fmla="*/ 529502 w 1847829"/>
                <a:gd name="connsiteY59" fmla="*/ 1654135 h 2220934"/>
                <a:gd name="connsiteX60" fmla="*/ 497338 w 1847829"/>
                <a:gd name="connsiteY60" fmla="*/ 1630424 h 2220934"/>
                <a:gd name="connsiteX61" fmla="*/ 463164 w 1847829"/>
                <a:gd name="connsiteY61" fmla="*/ 1609929 h 2220934"/>
                <a:gd name="connsiteX62" fmla="*/ 427381 w 1847829"/>
                <a:gd name="connsiteY62" fmla="*/ 1593853 h 2220934"/>
                <a:gd name="connsiteX63" fmla="*/ 390392 w 1847829"/>
                <a:gd name="connsiteY63" fmla="*/ 1581395 h 2220934"/>
                <a:gd name="connsiteX64" fmla="*/ 371094 w 1847829"/>
                <a:gd name="connsiteY64" fmla="*/ 1577376 h 2220934"/>
                <a:gd name="connsiteX65" fmla="*/ 347775 w 1847829"/>
                <a:gd name="connsiteY65" fmla="*/ 1572554 h 2220934"/>
                <a:gd name="connsiteX66" fmla="*/ 300333 w 1847829"/>
                <a:gd name="connsiteY66" fmla="*/ 1567731 h 2220934"/>
                <a:gd name="connsiteX67" fmla="*/ 253293 w 1847829"/>
                <a:gd name="connsiteY67" fmla="*/ 1567731 h 2220934"/>
                <a:gd name="connsiteX68" fmla="*/ 207459 w 1847829"/>
                <a:gd name="connsiteY68" fmla="*/ 1571348 h 2220934"/>
                <a:gd name="connsiteX69" fmla="*/ 163233 w 1847829"/>
                <a:gd name="connsiteY69" fmla="*/ 1578180 h 2220934"/>
                <a:gd name="connsiteX70" fmla="*/ 120213 w 1847829"/>
                <a:gd name="connsiteY70" fmla="*/ 1588227 h 2220934"/>
                <a:gd name="connsiteX71" fmla="*/ 60308 w 1847829"/>
                <a:gd name="connsiteY71" fmla="*/ 1605910 h 2220934"/>
                <a:gd name="connsiteX72" fmla="*/ 24927 w 1847829"/>
                <a:gd name="connsiteY72" fmla="*/ 1618770 h 2220934"/>
                <a:gd name="connsiteX73" fmla="*/ 16484 w 1847829"/>
                <a:gd name="connsiteY73" fmla="*/ 1594255 h 2220934"/>
                <a:gd name="connsiteX74" fmla="*/ 5227 w 1847829"/>
                <a:gd name="connsiteY74" fmla="*/ 1537590 h 2220934"/>
                <a:gd name="connsiteX75" fmla="*/ 0 w 1847829"/>
                <a:gd name="connsiteY75" fmla="*/ 1474495 h 2220934"/>
                <a:gd name="connsiteX76" fmla="*/ 2010 w 1847829"/>
                <a:gd name="connsiteY76" fmla="*/ 1409390 h 2220934"/>
                <a:gd name="connsiteX77" fmla="*/ 10453 w 1847829"/>
                <a:gd name="connsiteY77" fmla="*/ 1361566 h 2220934"/>
                <a:gd name="connsiteX78" fmla="*/ 18092 w 1847829"/>
                <a:gd name="connsiteY78" fmla="*/ 1330621 h 2220934"/>
                <a:gd name="connsiteX79" fmla="*/ 29350 w 1847829"/>
                <a:gd name="connsiteY79" fmla="*/ 1301686 h 2220934"/>
                <a:gd name="connsiteX80" fmla="*/ 43421 w 1847829"/>
                <a:gd name="connsiteY80" fmla="*/ 1274358 h 2220934"/>
                <a:gd name="connsiteX81" fmla="*/ 59906 w 1847829"/>
                <a:gd name="connsiteY81" fmla="*/ 1249441 h 2220934"/>
                <a:gd name="connsiteX82" fmla="*/ 80410 w 1847829"/>
                <a:gd name="connsiteY82" fmla="*/ 1227739 h 2220934"/>
                <a:gd name="connsiteX83" fmla="*/ 103729 w 1847829"/>
                <a:gd name="connsiteY83" fmla="*/ 1208851 h 2220934"/>
                <a:gd name="connsiteX84" fmla="*/ 130265 w 1847829"/>
                <a:gd name="connsiteY84" fmla="*/ 1194383 h 2220934"/>
                <a:gd name="connsiteX85" fmla="*/ 145543 w 1847829"/>
                <a:gd name="connsiteY85" fmla="*/ 1188757 h 2220934"/>
                <a:gd name="connsiteX86" fmla="*/ 164841 w 1847829"/>
                <a:gd name="connsiteY86" fmla="*/ 1190766 h 2220934"/>
                <a:gd name="connsiteX87" fmla="*/ 203438 w 1847829"/>
                <a:gd name="connsiteY87" fmla="*/ 1193981 h 2220934"/>
                <a:gd name="connsiteX88" fmla="*/ 222335 w 1847829"/>
                <a:gd name="connsiteY88" fmla="*/ 1193981 h 2220934"/>
                <a:gd name="connsiteX89" fmla="*/ 255705 w 1847829"/>
                <a:gd name="connsiteY89" fmla="*/ 1193178 h 2220934"/>
                <a:gd name="connsiteX90" fmla="*/ 323250 w 1847829"/>
                <a:gd name="connsiteY90" fmla="*/ 1184336 h 2220934"/>
                <a:gd name="connsiteX91" fmla="*/ 357022 w 1847829"/>
                <a:gd name="connsiteY91" fmla="*/ 1176701 h 2220934"/>
                <a:gd name="connsiteX92" fmla="*/ 385970 w 1847829"/>
                <a:gd name="connsiteY92" fmla="*/ 1167859 h 2220934"/>
                <a:gd name="connsiteX93" fmla="*/ 439845 w 1847829"/>
                <a:gd name="connsiteY93" fmla="*/ 1144148 h 2220934"/>
                <a:gd name="connsiteX94" fmla="*/ 487689 w 1847829"/>
                <a:gd name="connsiteY94" fmla="*/ 1114811 h 2220934"/>
                <a:gd name="connsiteX95" fmla="*/ 529904 w 1847829"/>
                <a:gd name="connsiteY95" fmla="*/ 1081455 h 2220934"/>
                <a:gd name="connsiteX96" fmla="*/ 566491 w 1847829"/>
                <a:gd name="connsiteY96" fmla="*/ 1045285 h 2220934"/>
                <a:gd name="connsiteX97" fmla="*/ 597047 w 1847829"/>
                <a:gd name="connsiteY97" fmla="*/ 1009518 h 2220934"/>
                <a:gd name="connsiteX98" fmla="*/ 633634 w 1847829"/>
                <a:gd name="connsiteY98" fmla="*/ 958881 h 2220934"/>
                <a:gd name="connsiteX99" fmla="*/ 1510910 w 1847829"/>
                <a:gd name="connsiteY99" fmla="*/ 0 h 2220934"/>
                <a:gd name="connsiteX100" fmla="*/ 1531817 w 1847829"/>
                <a:gd name="connsiteY100" fmla="*/ 804 h 2220934"/>
                <a:gd name="connsiteX101" fmla="*/ 1571620 w 1847829"/>
                <a:gd name="connsiteY101" fmla="*/ 4824 h 2220934"/>
                <a:gd name="connsiteX102" fmla="*/ 1608608 w 1847829"/>
                <a:gd name="connsiteY102" fmla="*/ 13265 h 2220934"/>
                <a:gd name="connsiteX103" fmla="*/ 1642783 w 1847829"/>
                <a:gd name="connsiteY103" fmla="*/ 25727 h 2220934"/>
                <a:gd name="connsiteX104" fmla="*/ 1674545 w 1847829"/>
                <a:gd name="connsiteY104" fmla="*/ 41404 h 2220934"/>
                <a:gd name="connsiteX105" fmla="*/ 1703895 w 1847829"/>
                <a:gd name="connsiteY105" fmla="*/ 60699 h 2220934"/>
                <a:gd name="connsiteX106" fmla="*/ 1730028 w 1847829"/>
                <a:gd name="connsiteY106" fmla="*/ 83210 h 2220934"/>
                <a:gd name="connsiteX107" fmla="*/ 1753347 w 1847829"/>
                <a:gd name="connsiteY107" fmla="*/ 108936 h 2220934"/>
                <a:gd name="connsiteX108" fmla="*/ 1774656 w 1847829"/>
                <a:gd name="connsiteY108" fmla="*/ 137075 h 2220934"/>
                <a:gd name="connsiteX109" fmla="*/ 1793150 w 1847829"/>
                <a:gd name="connsiteY109" fmla="*/ 168429 h 2220934"/>
                <a:gd name="connsiteX110" fmla="*/ 1808428 w 1847829"/>
                <a:gd name="connsiteY110" fmla="*/ 202196 h 2220934"/>
                <a:gd name="connsiteX111" fmla="*/ 1821696 w 1847829"/>
                <a:gd name="connsiteY111" fmla="*/ 238776 h 2220934"/>
                <a:gd name="connsiteX112" fmla="*/ 1832149 w 1847829"/>
                <a:gd name="connsiteY112" fmla="*/ 276964 h 2220934"/>
                <a:gd name="connsiteX113" fmla="*/ 1839788 w 1847829"/>
                <a:gd name="connsiteY113" fmla="*/ 316760 h 2220934"/>
                <a:gd name="connsiteX114" fmla="*/ 1845015 w 1847829"/>
                <a:gd name="connsiteY114" fmla="*/ 358967 h 2220934"/>
                <a:gd name="connsiteX115" fmla="*/ 1847829 w 1847829"/>
                <a:gd name="connsiteY115" fmla="*/ 402381 h 2220934"/>
                <a:gd name="connsiteX116" fmla="*/ 1847829 w 1847829"/>
                <a:gd name="connsiteY116" fmla="*/ 424892 h 2220934"/>
                <a:gd name="connsiteX117" fmla="*/ 1847829 w 1847829"/>
                <a:gd name="connsiteY117" fmla="*/ 1993012 h 2220934"/>
                <a:gd name="connsiteX118" fmla="*/ 1821696 w 1847829"/>
                <a:gd name="connsiteY118" fmla="*/ 1980551 h 2220934"/>
                <a:gd name="connsiteX119" fmla="*/ 1767821 w 1847829"/>
                <a:gd name="connsiteY119" fmla="*/ 1960050 h 2220934"/>
                <a:gd name="connsiteX120" fmla="*/ 1714348 w 1847829"/>
                <a:gd name="connsiteY120" fmla="*/ 1945579 h 2220934"/>
                <a:gd name="connsiteX121" fmla="*/ 1660071 w 1847829"/>
                <a:gd name="connsiteY121" fmla="*/ 1936735 h 2220934"/>
                <a:gd name="connsiteX122" fmla="*/ 1606598 w 1847829"/>
                <a:gd name="connsiteY122" fmla="*/ 1934323 h 2220934"/>
                <a:gd name="connsiteX123" fmla="*/ 1552723 w 1847829"/>
                <a:gd name="connsiteY123" fmla="*/ 1937137 h 2220934"/>
                <a:gd name="connsiteX124" fmla="*/ 1500055 w 1847829"/>
                <a:gd name="connsiteY124" fmla="*/ 1945981 h 2220934"/>
                <a:gd name="connsiteX125" fmla="*/ 1448592 w 1847829"/>
                <a:gd name="connsiteY125" fmla="*/ 1961256 h 2220934"/>
                <a:gd name="connsiteX126" fmla="*/ 1422861 w 1847829"/>
                <a:gd name="connsiteY126" fmla="*/ 1971707 h 2220934"/>
                <a:gd name="connsiteX127" fmla="*/ 1401954 w 1847829"/>
                <a:gd name="connsiteY127" fmla="*/ 1980953 h 2220934"/>
                <a:gd name="connsiteX128" fmla="*/ 1361347 w 1847829"/>
                <a:gd name="connsiteY128" fmla="*/ 2003062 h 2220934"/>
                <a:gd name="connsiteX129" fmla="*/ 1323956 w 1847829"/>
                <a:gd name="connsiteY129" fmla="*/ 2028386 h 2220934"/>
                <a:gd name="connsiteX130" fmla="*/ 1289782 w 1847829"/>
                <a:gd name="connsiteY130" fmla="*/ 2057731 h 2220934"/>
                <a:gd name="connsiteX131" fmla="*/ 1258422 w 1847829"/>
                <a:gd name="connsiteY131" fmla="*/ 2089487 h 2220934"/>
                <a:gd name="connsiteX132" fmla="*/ 1230278 w 1847829"/>
                <a:gd name="connsiteY132" fmla="*/ 2123655 h 2220934"/>
                <a:gd name="connsiteX133" fmla="*/ 1205753 w 1847829"/>
                <a:gd name="connsiteY133" fmla="*/ 2161441 h 2220934"/>
                <a:gd name="connsiteX134" fmla="*/ 1185248 w 1847829"/>
                <a:gd name="connsiteY134" fmla="*/ 2200433 h 2220934"/>
                <a:gd name="connsiteX135" fmla="*/ 1176403 w 1847829"/>
                <a:gd name="connsiteY135" fmla="*/ 2220934 h 2220934"/>
                <a:gd name="connsiteX136" fmla="*/ 1169166 w 1847829"/>
                <a:gd name="connsiteY136" fmla="*/ 2201639 h 2220934"/>
                <a:gd name="connsiteX137" fmla="*/ 1151878 w 1847829"/>
                <a:gd name="connsiteY137" fmla="*/ 2165059 h 2220934"/>
                <a:gd name="connsiteX138" fmla="*/ 1132579 w 1847829"/>
                <a:gd name="connsiteY138" fmla="*/ 2132097 h 2220934"/>
                <a:gd name="connsiteX139" fmla="*/ 1112477 w 1847829"/>
                <a:gd name="connsiteY139" fmla="*/ 2102350 h 2220934"/>
                <a:gd name="connsiteX140" fmla="*/ 1091168 w 1847829"/>
                <a:gd name="connsiteY140" fmla="*/ 2075418 h 2220934"/>
                <a:gd name="connsiteX141" fmla="*/ 1068251 w 1847829"/>
                <a:gd name="connsiteY141" fmla="*/ 2051299 h 2220934"/>
                <a:gd name="connsiteX142" fmla="*/ 1044128 w 1847829"/>
                <a:gd name="connsiteY142" fmla="*/ 2029994 h 2220934"/>
                <a:gd name="connsiteX143" fmla="*/ 1019201 w 1847829"/>
                <a:gd name="connsiteY143" fmla="*/ 2011503 h 2220934"/>
                <a:gd name="connsiteX144" fmla="*/ 980202 w 1847829"/>
                <a:gd name="connsiteY144" fmla="*/ 1986982 h 2220934"/>
                <a:gd name="connsiteX145" fmla="*/ 926729 w 1847829"/>
                <a:gd name="connsiteY145" fmla="*/ 1962864 h 2220934"/>
                <a:gd name="connsiteX146" fmla="*/ 872050 w 1847829"/>
                <a:gd name="connsiteY146" fmla="*/ 1945981 h 2220934"/>
                <a:gd name="connsiteX147" fmla="*/ 818175 w 1847829"/>
                <a:gd name="connsiteY147" fmla="*/ 1936333 h 2220934"/>
                <a:gd name="connsiteX148" fmla="*/ 791238 w 1847829"/>
                <a:gd name="connsiteY148" fmla="*/ 1933519 h 2220934"/>
                <a:gd name="connsiteX149" fmla="*/ 820185 w 1847829"/>
                <a:gd name="connsiteY149" fmla="*/ 1924274 h 2220934"/>
                <a:gd name="connsiteX150" fmla="*/ 872050 w 1847829"/>
                <a:gd name="connsiteY150" fmla="*/ 1899351 h 2220934"/>
                <a:gd name="connsiteX151" fmla="*/ 917482 w 1847829"/>
                <a:gd name="connsiteY151" fmla="*/ 1867595 h 2220934"/>
                <a:gd name="connsiteX152" fmla="*/ 946027 w 1847829"/>
                <a:gd name="connsiteY152" fmla="*/ 1839456 h 2220934"/>
                <a:gd name="connsiteX153" fmla="*/ 962914 w 1847829"/>
                <a:gd name="connsiteY153" fmla="*/ 1818955 h 2220934"/>
                <a:gd name="connsiteX154" fmla="*/ 970151 w 1847829"/>
                <a:gd name="connsiteY154" fmla="*/ 1808102 h 2220934"/>
                <a:gd name="connsiteX155" fmla="*/ 982614 w 1847829"/>
                <a:gd name="connsiteY155" fmla="*/ 1788405 h 2220934"/>
                <a:gd name="connsiteX156" fmla="*/ 1000304 w 1847829"/>
                <a:gd name="connsiteY156" fmla="*/ 1746599 h 2220934"/>
                <a:gd name="connsiteX157" fmla="*/ 1010356 w 1847829"/>
                <a:gd name="connsiteY157" fmla="*/ 1701979 h 2220934"/>
                <a:gd name="connsiteX158" fmla="*/ 1011964 w 1847829"/>
                <a:gd name="connsiteY158" fmla="*/ 1655350 h 2220934"/>
                <a:gd name="connsiteX159" fmla="*/ 1009150 w 1847829"/>
                <a:gd name="connsiteY159" fmla="*/ 1631633 h 2220934"/>
                <a:gd name="connsiteX160" fmla="*/ 1032871 w 1847829"/>
                <a:gd name="connsiteY160" fmla="*/ 1646506 h 2220934"/>
                <a:gd name="connsiteX161" fmla="*/ 1078705 w 1847829"/>
                <a:gd name="connsiteY161" fmla="*/ 1673037 h 2220934"/>
                <a:gd name="connsiteX162" fmla="*/ 1123332 w 1847829"/>
                <a:gd name="connsiteY162" fmla="*/ 1695950 h 2220934"/>
                <a:gd name="connsiteX163" fmla="*/ 1167558 w 1847829"/>
                <a:gd name="connsiteY163" fmla="*/ 1714843 h 2220934"/>
                <a:gd name="connsiteX164" fmla="*/ 1210577 w 1847829"/>
                <a:gd name="connsiteY164" fmla="*/ 1730520 h 2220934"/>
                <a:gd name="connsiteX165" fmla="*/ 1251989 w 1847829"/>
                <a:gd name="connsiteY165" fmla="*/ 1741775 h 2220934"/>
                <a:gd name="connsiteX166" fmla="*/ 1292194 w 1847829"/>
                <a:gd name="connsiteY166" fmla="*/ 1749413 h 2220934"/>
                <a:gd name="connsiteX167" fmla="*/ 1331997 w 1847829"/>
                <a:gd name="connsiteY167" fmla="*/ 1753433 h 2220934"/>
                <a:gd name="connsiteX168" fmla="*/ 1350893 w 1847829"/>
                <a:gd name="connsiteY168" fmla="*/ 1753433 h 2220934"/>
                <a:gd name="connsiteX169" fmla="*/ 1379841 w 1847829"/>
                <a:gd name="connsiteY169" fmla="*/ 1753031 h 2220934"/>
                <a:gd name="connsiteX170" fmla="*/ 1435324 w 1847829"/>
                <a:gd name="connsiteY170" fmla="*/ 1744187 h 2220934"/>
                <a:gd name="connsiteX171" fmla="*/ 1462664 w 1847829"/>
                <a:gd name="connsiteY171" fmla="*/ 1735746 h 2220934"/>
                <a:gd name="connsiteX172" fmla="*/ 1478746 w 1847829"/>
                <a:gd name="connsiteY172" fmla="*/ 1729314 h 2220934"/>
                <a:gd name="connsiteX173" fmla="*/ 1508900 w 1847829"/>
                <a:gd name="connsiteY173" fmla="*/ 1715245 h 2220934"/>
                <a:gd name="connsiteX174" fmla="*/ 1536641 w 1847829"/>
                <a:gd name="connsiteY174" fmla="*/ 1699165 h 2220934"/>
                <a:gd name="connsiteX175" fmla="*/ 1561568 w 1847829"/>
                <a:gd name="connsiteY175" fmla="*/ 1681076 h 2220934"/>
                <a:gd name="connsiteX176" fmla="*/ 1594939 w 1847829"/>
                <a:gd name="connsiteY176" fmla="*/ 1651330 h 2220934"/>
                <a:gd name="connsiteX177" fmla="*/ 1630721 w 1847829"/>
                <a:gd name="connsiteY177" fmla="*/ 1609122 h 2220934"/>
                <a:gd name="connsiteX178" fmla="*/ 1658463 w 1847829"/>
                <a:gd name="connsiteY178" fmla="*/ 1567316 h 2220934"/>
                <a:gd name="connsiteX179" fmla="*/ 1677761 w 1847829"/>
                <a:gd name="connsiteY179" fmla="*/ 1530334 h 2220934"/>
                <a:gd name="connsiteX180" fmla="*/ 1695050 w 1847829"/>
                <a:gd name="connsiteY180" fmla="*/ 1488528 h 2220934"/>
                <a:gd name="connsiteX181" fmla="*/ 1697462 w 1847829"/>
                <a:gd name="connsiteY181" fmla="*/ 1479685 h 2220934"/>
                <a:gd name="connsiteX182" fmla="*/ 1623484 w 1847829"/>
                <a:gd name="connsiteY182" fmla="*/ 1457978 h 2220934"/>
                <a:gd name="connsiteX183" fmla="*/ 1621876 w 1847829"/>
                <a:gd name="connsiteY183" fmla="*/ 1463606 h 2220934"/>
                <a:gd name="connsiteX184" fmla="*/ 1608608 w 1847829"/>
                <a:gd name="connsiteY184" fmla="*/ 1496568 h 2220934"/>
                <a:gd name="connsiteX185" fmla="*/ 1592526 w 1847829"/>
                <a:gd name="connsiteY185" fmla="*/ 1526716 h 2220934"/>
                <a:gd name="connsiteX186" fmla="*/ 1570414 w 1847829"/>
                <a:gd name="connsiteY186" fmla="*/ 1560483 h 2220934"/>
                <a:gd name="connsiteX187" fmla="*/ 1541868 w 1847829"/>
                <a:gd name="connsiteY187" fmla="*/ 1595053 h 2220934"/>
                <a:gd name="connsiteX188" fmla="*/ 1505683 w 1847829"/>
                <a:gd name="connsiteY188" fmla="*/ 1626809 h 2220934"/>
                <a:gd name="connsiteX189" fmla="*/ 1473519 w 1847829"/>
                <a:gd name="connsiteY189" fmla="*/ 1647310 h 2220934"/>
                <a:gd name="connsiteX190" fmla="*/ 1449396 w 1847829"/>
                <a:gd name="connsiteY190" fmla="*/ 1658164 h 2220934"/>
                <a:gd name="connsiteX191" fmla="*/ 1436932 w 1847829"/>
                <a:gd name="connsiteY191" fmla="*/ 1662585 h 2220934"/>
                <a:gd name="connsiteX192" fmla="*/ 1416830 w 1847829"/>
                <a:gd name="connsiteY192" fmla="*/ 1669017 h 2220934"/>
                <a:gd name="connsiteX193" fmla="*/ 1374212 w 1847829"/>
                <a:gd name="connsiteY193" fmla="*/ 1675851 h 2220934"/>
                <a:gd name="connsiteX194" fmla="*/ 1329183 w 1847829"/>
                <a:gd name="connsiteY194" fmla="*/ 1676253 h 2220934"/>
                <a:gd name="connsiteX195" fmla="*/ 1281741 w 1847829"/>
                <a:gd name="connsiteY195" fmla="*/ 1669419 h 2220934"/>
                <a:gd name="connsiteX196" fmla="*/ 1231886 w 1847829"/>
                <a:gd name="connsiteY196" fmla="*/ 1656556 h 2220934"/>
                <a:gd name="connsiteX197" fmla="*/ 1179619 w 1847829"/>
                <a:gd name="connsiteY197" fmla="*/ 1636859 h 2220934"/>
                <a:gd name="connsiteX198" fmla="*/ 1124940 w 1847829"/>
                <a:gd name="connsiteY198" fmla="*/ 1610730 h 2220934"/>
                <a:gd name="connsiteX199" fmla="*/ 1068251 w 1847829"/>
                <a:gd name="connsiteY199" fmla="*/ 1577768 h 2220934"/>
                <a:gd name="connsiteX200" fmla="*/ 1038901 w 1847829"/>
                <a:gd name="connsiteY200" fmla="*/ 1558473 h 2220934"/>
                <a:gd name="connsiteX201" fmla="*/ 1056592 w 1847829"/>
                <a:gd name="connsiteY201" fmla="*/ 1551237 h 2220934"/>
                <a:gd name="connsiteX202" fmla="*/ 1091168 w 1847829"/>
                <a:gd name="connsiteY202" fmla="*/ 1533952 h 2220934"/>
                <a:gd name="connsiteX203" fmla="*/ 1124538 w 1847829"/>
                <a:gd name="connsiteY203" fmla="*/ 1513853 h 2220934"/>
                <a:gd name="connsiteX204" fmla="*/ 1155094 w 1847829"/>
                <a:gd name="connsiteY204" fmla="*/ 1490940 h 2220934"/>
                <a:gd name="connsiteX205" fmla="*/ 1183238 w 1847829"/>
                <a:gd name="connsiteY205" fmla="*/ 1465616 h 2220934"/>
                <a:gd name="connsiteX206" fmla="*/ 1207763 w 1847829"/>
                <a:gd name="connsiteY206" fmla="*/ 1438281 h 2220934"/>
                <a:gd name="connsiteX207" fmla="*/ 1228268 w 1847829"/>
                <a:gd name="connsiteY207" fmla="*/ 1408937 h 2220934"/>
                <a:gd name="connsiteX208" fmla="*/ 1243144 w 1847829"/>
                <a:gd name="connsiteY208" fmla="*/ 1377582 h 2220934"/>
                <a:gd name="connsiteX209" fmla="*/ 1248370 w 1847829"/>
                <a:gd name="connsiteY209" fmla="*/ 1361503 h 2220934"/>
                <a:gd name="connsiteX210" fmla="*/ 1257215 w 1847829"/>
                <a:gd name="connsiteY210" fmla="*/ 1327737 h 2220934"/>
                <a:gd name="connsiteX211" fmla="*/ 1266061 w 1847829"/>
                <a:gd name="connsiteY211" fmla="*/ 1263018 h 2220934"/>
                <a:gd name="connsiteX212" fmla="*/ 1266061 w 1847829"/>
                <a:gd name="connsiteY212" fmla="*/ 1201113 h 2220934"/>
                <a:gd name="connsiteX213" fmla="*/ 1258824 w 1847829"/>
                <a:gd name="connsiteY213" fmla="*/ 1142425 h 2220934"/>
                <a:gd name="connsiteX214" fmla="*/ 1244752 w 1847829"/>
                <a:gd name="connsiteY214" fmla="*/ 1086951 h 2220934"/>
                <a:gd name="connsiteX215" fmla="*/ 1225453 w 1847829"/>
                <a:gd name="connsiteY215" fmla="*/ 1035498 h 2220934"/>
                <a:gd name="connsiteX216" fmla="*/ 1202938 w 1847829"/>
                <a:gd name="connsiteY216" fmla="*/ 988065 h 2220934"/>
                <a:gd name="connsiteX217" fmla="*/ 1179217 w 1847829"/>
                <a:gd name="connsiteY217" fmla="*/ 944249 h 2220934"/>
                <a:gd name="connsiteX218" fmla="*/ 1166754 w 1847829"/>
                <a:gd name="connsiteY218" fmla="*/ 923748 h 2220934"/>
                <a:gd name="connsiteX219" fmla="*/ 1181630 w 1847829"/>
                <a:gd name="connsiteY219" fmla="*/ 912492 h 2220934"/>
                <a:gd name="connsiteX220" fmla="*/ 1209371 w 1847829"/>
                <a:gd name="connsiteY220" fmla="*/ 887972 h 2220934"/>
                <a:gd name="connsiteX221" fmla="*/ 1246762 w 1847829"/>
                <a:gd name="connsiteY221" fmla="*/ 849784 h 2220934"/>
                <a:gd name="connsiteX222" fmla="*/ 1288173 w 1847829"/>
                <a:gd name="connsiteY222" fmla="*/ 799938 h 2220934"/>
                <a:gd name="connsiteX223" fmla="*/ 1319131 w 1847829"/>
                <a:gd name="connsiteY223" fmla="*/ 753711 h 2220934"/>
                <a:gd name="connsiteX224" fmla="*/ 1330791 w 1847829"/>
                <a:gd name="connsiteY224" fmla="*/ 734416 h 2220934"/>
                <a:gd name="connsiteX225" fmla="*/ 1348883 w 1847829"/>
                <a:gd name="connsiteY225" fmla="*/ 751299 h 2220934"/>
                <a:gd name="connsiteX226" fmla="*/ 1389490 w 1847829"/>
                <a:gd name="connsiteY226" fmla="*/ 780643 h 2220934"/>
                <a:gd name="connsiteX227" fmla="*/ 1411603 w 1847829"/>
                <a:gd name="connsiteY227" fmla="*/ 792301 h 2220934"/>
                <a:gd name="connsiteX228" fmla="*/ 1428891 w 1847829"/>
                <a:gd name="connsiteY228" fmla="*/ 799938 h 2220934"/>
                <a:gd name="connsiteX229" fmla="*/ 1463468 w 1847829"/>
                <a:gd name="connsiteY229" fmla="*/ 810792 h 2220934"/>
                <a:gd name="connsiteX230" fmla="*/ 1497642 w 1847829"/>
                <a:gd name="connsiteY230" fmla="*/ 818027 h 2220934"/>
                <a:gd name="connsiteX231" fmla="*/ 1531013 w 1847829"/>
                <a:gd name="connsiteY231" fmla="*/ 821243 h 2220934"/>
                <a:gd name="connsiteX232" fmla="*/ 1547095 w 1847829"/>
                <a:gd name="connsiteY232" fmla="*/ 821243 h 2220934"/>
                <a:gd name="connsiteX233" fmla="*/ 1563579 w 1847829"/>
                <a:gd name="connsiteY233" fmla="*/ 821243 h 2220934"/>
                <a:gd name="connsiteX234" fmla="*/ 1596145 w 1847829"/>
                <a:gd name="connsiteY234" fmla="*/ 818027 h 2220934"/>
                <a:gd name="connsiteX235" fmla="*/ 1638762 w 1847829"/>
                <a:gd name="connsiteY235" fmla="*/ 810792 h 2220934"/>
                <a:gd name="connsiteX236" fmla="*/ 1701884 w 1847829"/>
                <a:gd name="connsiteY236" fmla="*/ 791095 h 2220934"/>
                <a:gd name="connsiteX237" fmla="*/ 1713142 w 1847829"/>
                <a:gd name="connsiteY237" fmla="*/ 785467 h 2220934"/>
                <a:gd name="connsiteX238" fmla="*/ 1679772 w 1847829"/>
                <a:gd name="connsiteY238" fmla="*/ 715925 h 2220934"/>
                <a:gd name="connsiteX239" fmla="*/ 1675751 w 1847829"/>
                <a:gd name="connsiteY239" fmla="*/ 718337 h 2220934"/>
                <a:gd name="connsiteX240" fmla="*/ 1635144 w 1847829"/>
                <a:gd name="connsiteY240" fmla="*/ 732406 h 2220934"/>
                <a:gd name="connsiteX241" fmla="*/ 1585692 w 1847829"/>
                <a:gd name="connsiteY241" fmla="*/ 741651 h 2220934"/>
                <a:gd name="connsiteX242" fmla="*/ 1547497 w 1847829"/>
                <a:gd name="connsiteY242" fmla="*/ 744063 h 2220934"/>
                <a:gd name="connsiteX243" fmla="*/ 1506889 w 1847829"/>
                <a:gd name="connsiteY243" fmla="*/ 741651 h 2220934"/>
                <a:gd name="connsiteX244" fmla="*/ 1465076 w 1847829"/>
                <a:gd name="connsiteY244" fmla="*/ 731200 h 2220934"/>
                <a:gd name="connsiteX245" fmla="*/ 1444169 w 1847829"/>
                <a:gd name="connsiteY245" fmla="*/ 722356 h 2220934"/>
                <a:gd name="connsiteX246" fmla="*/ 1430098 w 1847829"/>
                <a:gd name="connsiteY246" fmla="*/ 715121 h 2220934"/>
                <a:gd name="connsiteX247" fmla="*/ 1404366 w 1847829"/>
                <a:gd name="connsiteY247" fmla="*/ 696630 h 2220934"/>
                <a:gd name="connsiteX248" fmla="*/ 1380243 w 1847829"/>
                <a:gd name="connsiteY248" fmla="*/ 674923 h 2220934"/>
                <a:gd name="connsiteX249" fmla="*/ 1357728 w 1847829"/>
                <a:gd name="connsiteY249" fmla="*/ 648392 h 2220934"/>
                <a:gd name="connsiteX250" fmla="*/ 1338028 w 1847829"/>
                <a:gd name="connsiteY250" fmla="*/ 618244 h 2220934"/>
                <a:gd name="connsiteX251" fmla="*/ 1320740 w 1847829"/>
                <a:gd name="connsiteY251" fmla="*/ 583272 h 2220934"/>
                <a:gd name="connsiteX252" fmla="*/ 1305060 w 1847829"/>
                <a:gd name="connsiteY252" fmla="*/ 544682 h 2220934"/>
                <a:gd name="connsiteX253" fmla="*/ 1292194 w 1847829"/>
                <a:gd name="connsiteY253" fmla="*/ 501268 h 2220934"/>
                <a:gd name="connsiteX254" fmla="*/ 1286565 w 1847829"/>
                <a:gd name="connsiteY254" fmla="*/ 478355 h 2220934"/>
                <a:gd name="connsiteX255" fmla="*/ 1211382 w 1847829"/>
                <a:gd name="connsiteY255" fmla="*/ 496042 h 2220934"/>
                <a:gd name="connsiteX256" fmla="*/ 1217010 w 1847829"/>
                <a:gd name="connsiteY256" fmla="*/ 521367 h 2220934"/>
                <a:gd name="connsiteX257" fmla="*/ 1231886 w 1847829"/>
                <a:gd name="connsiteY257" fmla="*/ 567996 h 2220934"/>
                <a:gd name="connsiteX258" fmla="*/ 1248370 w 1847829"/>
                <a:gd name="connsiteY258" fmla="*/ 611008 h 2220934"/>
                <a:gd name="connsiteX259" fmla="*/ 1267669 w 1847829"/>
                <a:gd name="connsiteY259" fmla="*/ 650000 h 2220934"/>
                <a:gd name="connsiteX260" fmla="*/ 1278524 w 1847829"/>
                <a:gd name="connsiteY260" fmla="*/ 668089 h 2220934"/>
                <a:gd name="connsiteX261" fmla="*/ 1268071 w 1847829"/>
                <a:gd name="connsiteY261" fmla="*/ 687786 h 2220934"/>
                <a:gd name="connsiteX262" fmla="*/ 1237917 w 1847829"/>
                <a:gd name="connsiteY262" fmla="*/ 736024 h 2220934"/>
                <a:gd name="connsiteX263" fmla="*/ 1210577 w 1847829"/>
                <a:gd name="connsiteY263" fmla="*/ 773408 h 2220934"/>
                <a:gd name="connsiteX264" fmla="*/ 1176403 w 1847829"/>
                <a:gd name="connsiteY264" fmla="*/ 812400 h 2220934"/>
                <a:gd name="connsiteX265" fmla="*/ 1135796 w 1847829"/>
                <a:gd name="connsiteY265" fmla="*/ 849784 h 2220934"/>
                <a:gd name="connsiteX266" fmla="*/ 1089158 w 1847829"/>
                <a:gd name="connsiteY266" fmla="*/ 883952 h 2220934"/>
                <a:gd name="connsiteX267" fmla="*/ 1049355 w 1847829"/>
                <a:gd name="connsiteY267" fmla="*/ 904855 h 2220934"/>
                <a:gd name="connsiteX268" fmla="*/ 1021211 w 1847829"/>
                <a:gd name="connsiteY268" fmla="*/ 916110 h 2220934"/>
                <a:gd name="connsiteX269" fmla="*/ 1006737 w 1847829"/>
                <a:gd name="connsiteY269" fmla="*/ 920934 h 2220934"/>
                <a:gd name="connsiteX270" fmla="*/ 986233 w 1847829"/>
                <a:gd name="connsiteY270" fmla="*/ 926160 h 2220934"/>
                <a:gd name="connsiteX271" fmla="*/ 945223 w 1847829"/>
                <a:gd name="connsiteY271" fmla="*/ 932993 h 2220934"/>
                <a:gd name="connsiteX272" fmla="*/ 903008 w 1847829"/>
                <a:gd name="connsiteY272" fmla="*/ 933797 h 2220934"/>
                <a:gd name="connsiteX273" fmla="*/ 860390 w 1847829"/>
                <a:gd name="connsiteY273" fmla="*/ 929778 h 2220934"/>
                <a:gd name="connsiteX274" fmla="*/ 815763 w 1847829"/>
                <a:gd name="connsiteY274" fmla="*/ 919728 h 2220934"/>
                <a:gd name="connsiteX275" fmla="*/ 771135 w 1847829"/>
                <a:gd name="connsiteY275" fmla="*/ 904855 h 2220934"/>
                <a:gd name="connsiteX276" fmla="*/ 725301 w 1847829"/>
                <a:gd name="connsiteY276" fmla="*/ 884354 h 2220934"/>
                <a:gd name="connsiteX277" fmla="*/ 678261 w 1847829"/>
                <a:gd name="connsiteY277" fmla="*/ 858627 h 2220934"/>
                <a:gd name="connsiteX278" fmla="*/ 654540 w 1847829"/>
                <a:gd name="connsiteY278" fmla="*/ 843754 h 2220934"/>
                <a:gd name="connsiteX279" fmla="*/ 616345 w 1847829"/>
                <a:gd name="connsiteY279" fmla="*/ 818831 h 2220934"/>
                <a:gd name="connsiteX280" fmla="*/ 598253 w 1847829"/>
                <a:gd name="connsiteY280" fmla="*/ 860235 h 2220934"/>
                <a:gd name="connsiteX281" fmla="*/ 595036 w 1847829"/>
                <a:gd name="connsiteY281" fmla="*/ 867069 h 2220934"/>
                <a:gd name="connsiteX282" fmla="*/ 572522 w 1847829"/>
                <a:gd name="connsiteY282" fmla="*/ 907267 h 2220934"/>
                <a:gd name="connsiteX283" fmla="*/ 547594 w 1847829"/>
                <a:gd name="connsiteY283" fmla="*/ 944249 h 2220934"/>
                <a:gd name="connsiteX284" fmla="*/ 515028 w 1847829"/>
                <a:gd name="connsiteY284" fmla="*/ 984849 h 2220934"/>
                <a:gd name="connsiteX285" fmla="*/ 474019 w 1847829"/>
                <a:gd name="connsiteY285" fmla="*/ 1025449 h 2220934"/>
                <a:gd name="connsiteX286" fmla="*/ 438236 w 1847829"/>
                <a:gd name="connsiteY286" fmla="*/ 1053587 h 2220934"/>
                <a:gd name="connsiteX287" fmla="*/ 411701 w 1847829"/>
                <a:gd name="connsiteY287" fmla="*/ 1070470 h 2220934"/>
                <a:gd name="connsiteX288" fmla="*/ 382753 w 1847829"/>
                <a:gd name="connsiteY288" fmla="*/ 1084942 h 2220934"/>
                <a:gd name="connsiteX289" fmla="*/ 352197 w 1847829"/>
                <a:gd name="connsiteY289" fmla="*/ 1097001 h 2220934"/>
                <a:gd name="connsiteX290" fmla="*/ 336115 w 1847829"/>
                <a:gd name="connsiteY290" fmla="*/ 1101423 h 2220934"/>
                <a:gd name="connsiteX291" fmla="*/ 311992 w 1847829"/>
                <a:gd name="connsiteY291" fmla="*/ 1107452 h 2220934"/>
                <a:gd name="connsiteX292" fmla="*/ 263344 w 1847829"/>
                <a:gd name="connsiteY292" fmla="*/ 1114286 h 2220934"/>
                <a:gd name="connsiteX293" fmla="*/ 215098 w 1847829"/>
                <a:gd name="connsiteY293" fmla="*/ 1115492 h 2220934"/>
                <a:gd name="connsiteX294" fmla="*/ 167656 w 1847829"/>
                <a:gd name="connsiteY294" fmla="*/ 1112678 h 2220934"/>
                <a:gd name="connsiteX295" fmla="*/ 143533 w 1847829"/>
                <a:gd name="connsiteY295" fmla="*/ 1109462 h 2220934"/>
                <a:gd name="connsiteX296" fmla="*/ 141522 w 1847829"/>
                <a:gd name="connsiteY296" fmla="*/ 1083736 h 2220934"/>
                <a:gd name="connsiteX297" fmla="*/ 141924 w 1847829"/>
                <a:gd name="connsiteY297" fmla="*/ 1034292 h 2220934"/>
                <a:gd name="connsiteX298" fmla="*/ 148357 w 1847829"/>
                <a:gd name="connsiteY298" fmla="*/ 984849 h 2220934"/>
                <a:gd name="connsiteX299" fmla="*/ 159213 w 1847829"/>
                <a:gd name="connsiteY299" fmla="*/ 937415 h 2220934"/>
                <a:gd name="connsiteX300" fmla="*/ 174490 w 1847829"/>
                <a:gd name="connsiteY300" fmla="*/ 891188 h 2220934"/>
                <a:gd name="connsiteX301" fmla="*/ 194593 w 1847829"/>
                <a:gd name="connsiteY301" fmla="*/ 847372 h 2220934"/>
                <a:gd name="connsiteX302" fmla="*/ 218314 w 1847829"/>
                <a:gd name="connsiteY302" fmla="*/ 805566 h 2220934"/>
                <a:gd name="connsiteX303" fmla="*/ 245654 w 1847829"/>
                <a:gd name="connsiteY303" fmla="*/ 766574 h 2220934"/>
                <a:gd name="connsiteX304" fmla="*/ 276210 w 1847829"/>
                <a:gd name="connsiteY304" fmla="*/ 731200 h 2220934"/>
                <a:gd name="connsiteX305" fmla="*/ 309982 w 1847829"/>
                <a:gd name="connsiteY305" fmla="*/ 699444 h 2220934"/>
                <a:gd name="connsiteX306" fmla="*/ 345764 w 1847829"/>
                <a:gd name="connsiteY306" fmla="*/ 671305 h 2220934"/>
                <a:gd name="connsiteX307" fmla="*/ 383959 w 1847829"/>
                <a:gd name="connsiteY307" fmla="*/ 647990 h 2220934"/>
                <a:gd name="connsiteX308" fmla="*/ 424165 w 1847829"/>
                <a:gd name="connsiteY308" fmla="*/ 629097 h 2220934"/>
                <a:gd name="connsiteX309" fmla="*/ 465576 w 1847829"/>
                <a:gd name="connsiteY309" fmla="*/ 615430 h 2220934"/>
                <a:gd name="connsiteX310" fmla="*/ 508997 w 1847829"/>
                <a:gd name="connsiteY310" fmla="*/ 607792 h 2220934"/>
                <a:gd name="connsiteX311" fmla="*/ 552821 w 1847829"/>
                <a:gd name="connsiteY311" fmla="*/ 605783 h 2220934"/>
                <a:gd name="connsiteX312" fmla="*/ 574532 w 1847829"/>
                <a:gd name="connsiteY312" fmla="*/ 606988 h 2220934"/>
                <a:gd name="connsiteX313" fmla="*/ 575336 w 1847829"/>
                <a:gd name="connsiteY313" fmla="*/ 590105 h 2220934"/>
                <a:gd name="connsiteX314" fmla="*/ 581367 w 1847829"/>
                <a:gd name="connsiteY314" fmla="*/ 553927 h 2220934"/>
                <a:gd name="connsiteX315" fmla="*/ 593026 w 1847829"/>
                <a:gd name="connsiteY315" fmla="*/ 516945 h 2220934"/>
                <a:gd name="connsiteX316" fmla="*/ 609912 w 1847829"/>
                <a:gd name="connsiteY316" fmla="*/ 479963 h 2220934"/>
                <a:gd name="connsiteX317" fmla="*/ 632025 w 1847829"/>
                <a:gd name="connsiteY317" fmla="*/ 444187 h 2220934"/>
                <a:gd name="connsiteX318" fmla="*/ 658561 w 1847829"/>
                <a:gd name="connsiteY318" fmla="*/ 409215 h 2220934"/>
                <a:gd name="connsiteX319" fmla="*/ 689117 w 1847829"/>
                <a:gd name="connsiteY319" fmla="*/ 375851 h 2220934"/>
                <a:gd name="connsiteX320" fmla="*/ 723693 w 1847829"/>
                <a:gd name="connsiteY320" fmla="*/ 345702 h 2220934"/>
                <a:gd name="connsiteX321" fmla="*/ 761888 w 1847829"/>
                <a:gd name="connsiteY321" fmla="*/ 317966 h 2220934"/>
                <a:gd name="connsiteX322" fmla="*/ 802495 w 1847829"/>
                <a:gd name="connsiteY322" fmla="*/ 295053 h 2220934"/>
                <a:gd name="connsiteX323" fmla="*/ 846319 w 1847829"/>
                <a:gd name="connsiteY323" fmla="*/ 275758 h 2220934"/>
                <a:gd name="connsiteX324" fmla="*/ 891348 w 1847829"/>
                <a:gd name="connsiteY324" fmla="*/ 262090 h 2220934"/>
                <a:gd name="connsiteX325" fmla="*/ 939595 w 1847829"/>
                <a:gd name="connsiteY325" fmla="*/ 254453 h 2220934"/>
                <a:gd name="connsiteX326" fmla="*/ 988243 w 1847829"/>
                <a:gd name="connsiteY326" fmla="*/ 253247 h 2220934"/>
                <a:gd name="connsiteX327" fmla="*/ 1038499 w 1847829"/>
                <a:gd name="connsiteY327" fmla="*/ 259277 h 2220934"/>
                <a:gd name="connsiteX328" fmla="*/ 1089158 w 1847829"/>
                <a:gd name="connsiteY328" fmla="*/ 273346 h 2220934"/>
                <a:gd name="connsiteX329" fmla="*/ 1114889 w 1847829"/>
                <a:gd name="connsiteY329" fmla="*/ 282993 h 2220934"/>
                <a:gd name="connsiteX330" fmla="*/ 1121322 w 1847829"/>
                <a:gd name="connsiteY330" fmla="*/ 265306 h 2220934"/>
                <a:gd name="connsiteX331" fmla="*/ 1143033 w 1847829"/>
                <a:gd name="connsiteY331" fmla="*/ 223098 h 2220934"/>
                <a:gd name="connsiteX332" fmla="*/ 1174393 w 1847829"/>
                <a:gd name="connsiteY332" fmla="*/ 176871 h 2220934"/>
                <a:gd name="connsiteX333" fmla="*/ 1215000 w 1847829"/>
                <a:gd name="connsiteY333" fmla="*/ 129839 h 2220934"/>
                <a:gd name="connsiteX334" fmla="*/ 1251989 w 1847829"/>
                <a:gd name="connsiteY334" fmla="*/ 96073 h 2220934"/>
                <a:gd name="connsiteX335" fmla="*/ 1279730 w 1847829"/>
                <a:gd name="connsiteY335" fmla="*/ 75170 h 2220934"/>
                <a:gd name="connsiteX336" fmla="*/ 1309482 w 1847829"/>
                <a:gd name="connsiteY336" fmla="*/ 55875 h 2220934"/>
                <a:gd name="connsiteX337" fmla="*/ 1341244 w 1847829"/>
                <a:gd name="connsiteY337" fmla="*/ 39394 h 2220934"/>
                <a:gd name="connsiteX338" fmla="*/ 1375017 w 1847829"/>
                <a:gd name="connsiteY338" fmla="*/ 24521 h 2220934"/>
                <a:gd name="connsiteX339" fmla="*/ 1411201 w 1847829"/>
                <a:gd name="connsiteY339" fmla="*/ 13265 h 2220934"/>
                <a:gd name="connsiteX340" fmla="*/ 1449396 w 1847829"/>
                <a:gd name="connsiteY340" fmla="*/ 4824 h 2220934"/>
                <a:gd name="connsiteX341" fmla="*/ 1489601 w 1847829"/>
                <a:gd name="connsiteY341" fmla="*/ 804 h 222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1847829" h="2220934">
                  <a:moveTo>
                    <a:pt x="649716" y="931151"/>
                  </a:moveTo>
                  <a:lnTo>
                    <a:pt x="675045" y="945217"/>
                  </a:lnTo>
                  <a:lnTo>
                    <a:pt x="724497" y="969330"/>
                  </a:lnTo>
                  <a:lnTo>
                    <a:pt x="773145" y="987414"/>
                  </a:lnTo>
                  <a:lnTo>
                    <a:pt x="821794" y="1001078"/>
                  </a:lnTo>
                  <a:lnTo>
                    <a:pt x="869236" y="1008714"/>
                  </a:lnTo>
                  <a:lnTo>
                    <a:pt x="916276" y="1011929"/>
                  </a:lnTo>
                  <a:lnTo>
                    <a:pt x="962512" y="1009518"/>
                  </a:lnTo>
                  <a:lnTo>
                    <a:pt x="1007944" y="1001078"/>
                  </a:lnTo>
                  <a:lnTo>
                    <a:pt x="1030056" y="995452"/>
                  </a:lnTo>
                  <a:lnTo>
                    <a:pt x="1048953" y="989022"/>
                  </a:lnTo>
                  <a:lnTo>
                    <a:pt x="1085540" y="974554"/>
                  </a:lnTo>
                  <a:lnTo>
                    <a:pt x="1102024" y="965713"/>
                  </a:lnTo>
                  <a:lnTo>
                    <a:pt x="1117704" y="991031"/>
                  </a:lnTo>
                  <a:lnTo>
                    <a:pt x="1144239" y="1040865"/>
                  </a:lnTo>
                  <a:lnTo>
                    <a:pt x="1164744" y="1088689"/>
                  </a:lnTo>
                  <a:lnTo>
                    <a:pt x="1179218" y="1135307"/>
                  </a:lnTo>
                  <a:lnTo>
                    <a:pt x="1188063" y="1181925"/>
                  </a:lnTo>
                  <a:lnTo>
                    <a:pt x="1191681" y="1227338"/>
                  </a:lnTo>
                  <a:lnTo>
                    <a:pt x="1189269" y="1272348"/>
                  </a:lnTo>
                  <a:lnTo>
                    <a:pt x="1181228" y="1317761"/>
                  </a:lnTo>
                  <a:lnTo>
                    <a:pt x="1175599" y="1340668"/>
                  </a:lnTo>
                  <a:lnTo>
                    <a:pt x="1170372" y="1355940"/>
                  </a:lnTo>
                  <a:lnTo>
                    <a:pt x="1153084" y="1384875"/>
                  </a:lnTo>
                  <a:lnTo>
                    <a:pt x="1129363" y="1412605"/>
                  </a:lnTo>
                  <a:lnTo>
                    <a:pt x="1100013" y="1437521"/>
                  </a:lnTo>
                  <a:lnTo>
                    <a:pt x="1066643" y="1460027"/>
                  </a:lnTo>
                  <a:lnTo>
                    <a:pt x="1030861" y="1479317"/>
                  </a:lnTo>
                  <a:lnTo>
                    <a:pt x="993872" y="1494187"/>
                  </a:lnTo>
                  <a:lnTo>
                    <a:pt x="956883" y="1504636"/>
                  </a:lnTo>
                  <a:lnTo>
                    <a:pt x="938389" y="1507851"/>
                  </a:lnTo>
                  <a:lnTo>
                    <a:pt x="888132" y="1516290"/>
                  </a:lnTo>
                  <a:lnTo>
                    <a:pt x="909843" y="1562507"/>
                  </a:lnTo>
                  <a:lnTo>
                    <a:pt x="916276" y="1576572"/>
                  </a:lnTo>
                  <a:lnTo>
                    <a:pt x="925925" y="1604704"/>
                  </a:lnTo>
                  <a:lnTo>
                    <a:pt x="932760" y="1632434"/>
                  </a:lnTo>
                  <a:lnTo>
                    <a:pt x="935976" y="1658958"/>
                  </a:lnTo>
                  <a:lnTo>
                    <a:pt x="935574" y="1684678"/>
                  </a:lnTo>
                  <a:lnTo>
                    <a:pt x="931554" y="1708791"/>
                  </a:lnTo>
                  <a:lnTo>
                    <a:pt x="924317" y="1732904"/>
                  </a:lnTo>
                  <a:lnTo>
                    <a:pt x="913864" y="1755410"/>
                  </a:lnTo>
                  <a:lnTo>
                    <a:pt x="907431" y="1765858"/>
                  </a:lnTo>
                  <a:lnTo>
                    <a:pt x="898988" y="1777915"/>
                  </a:lnTo>
                  <a:lnTo>
                    <a:pt x="878081" y="1800822"/>
                  </a:lnTo>
                  <a:lnTo>
                    <a:pt x="853154" y="1820514"/>
                  </a:lnTo>
                  <a:lnTo>
                    <a:pt x="824206" y="1837795"/>
                  </a:lnTo>
                  <a:lnTo>
                    <a:pt x="793248" y="1852263"/>
                  </a:lnTo>
                  <a:lnTo>
                    <a:pt x="758270" y="1863516"/>
                  </a:lnTo>
                  <a:lnTo>
                    <a:pt x="721281" y="1871955"/>
                  </a:lnTo>
                  <a:lnTo>
                    <a:pt x="682282" y="1877180"/>
                  </a:lnTo>
                  <a:lnTo>
                    <a:pt x="661777" y="1878385"/>
                  </a:lnTo>
                  <a:lnTo>
                    <a:pt x="659365" y="1864319"/>
                  </a:lnTo>
                  <a:lnTo>
                    <a:pt x="651726" y="1834982"/>
                  </a:lnTo>
                  <a:lnTo>
                    <a:pt x="641675" y="1806047"/>
                  </a:lnTo>
                  <a:lnTo>
                    <a:pt x="628005" y="1776709"/>
                  </a:lnTo>
                  <a:lnTo>
                    <a:pt x="619964" y="1762643"/>
                  </a:lnTo>
                  <a:lnTo>
                    <a:pt x="609510" y="1744961"/>
                  </a:lnTo>
                  <a:lnTo>
                    <a:pt x="585789" y="1711604"/>
                  </a:lnTo>
                  <a:lnTo>
                    <a:pt x="558450" y="1681463"/>
                  </a:lnTo>
                  <a:lnTo>
                    <a:pt x="529502" y="1654135"/>
                  </a:lnTo>
                  <a:lnTo>
                    <a:pt x="497338" y="1630424"/>
                  </a:lnTo>
                  <a:lnTo>
                    <a:pt x="463164" y="1609929"/>
                  </a:lnTo>
                  <a:lnTo>
                    <a:pt x="427381" y="1593853"/>
                  </a:lnTo>
                  <a:lnTo>
                    <a:pt x="390392" y="1581395"/>
                  </a:lnTo>
                  <a:lnTo>
                    <a:pt x="371094" y="1577376"/>
                  </a:lnTo>
                  <a:lnTo>
                    <a:pt x="347775" y="1572554"/>
                  </a:lnTo>
                  <a:lnTo>
                    <a:pt x="300333" y="1567731"/>
                  </a:lnTo>
                  <a:lnTo>
                    <a:pt x="253293" y="1567731"/>
                  </a:lnTo>
                  <a:lnTo>
                    <a:pt x="207459" y="1571348"/>
                  </a:lnTo>
                  <a:lnTo>
                    <a:pt x="163233" y="1578180"/>
                  </a:lnTo>
                  <a:lnTo>
                    <a:pt x="120213" y="1588227"/>
                  </a:lnTo>
                  <a:lnTo>
                    <a:pt x="60308" y="1605910"/>
                  </a:lnTo>
                  <a:lnTo>
                    <a:pt x="24927" y="1618770"/>
                  </a:lnTo>
                  <a:lnTo>
                    <a:pt x="16484" y="1594255"/>
                  </a:lnTo>
                  <a:lnTo>
                    <a:pt x="5227" y="1537590"/>
                  </a:lnTo>
                  <a:lnTo>
                    <a:pt x="0" y="1474495"/>
                  </a:lnTo>
                  <a:lnTo>
                    <a:pt x="2010" y="1409390"/>
                  </a:lnTo>
                  <a:lnTo>
                    <a:pt x="10453" y="1361566"/>
                  </a:lnTo>
                  <a:lnTo>
                    <a:pt x="18092" y="1330621"/>
                  </a:lnTo>
                  <a:lnTo>
                    <a:pt x="29350" y="1301686"/>
                  </a:lnTo>
                  <a:lnTo>
                    <a:pt x="43421" y="1274358"/>
                  </a:lnTo>
                  <a:lnTo>
                    <a:pt x="59906" y="1249441"/>
                  </a:lnTo>
                  <a:lnTo>
                    <a:pt x="80410" y="1227739"/>
                  </a:lnTo>
                  <a:lnTo>
                    <a:pt x="103729" y="1208851"/>
                  </a:lnTo>
                  <a:lnTo>
                    <a:pt x="130265" y="1194383"/>
                  </a:lnTo>
                  <a:lnTo>
                    <a:pt x="145543" y="1188757"/>
                  </a:lnTo>
                  <a:lnTo>
                    <a:pt x="164841" y="1190766"/>
                  </a:lnTo>
                  <a:lnTo>
                    <a:pt x="203438" y="1193981"/>
                  </a:lnTo>
                  <a:lnTo>
                    <a:pt x="222335" y="1193981"/>
                  </a:lnTo>
                  <a:lnTo>
                    <a:pt x="255705" y="1193178"/>
                  </a:lnTo>
                  <a:lnTo>
                    <a:pt x="323250" y="1184336"/>
                  </a:lnTo>
                  <a:lnTo>
                    <a:pt x="357022" y="1176701"/>
                  </a:lnTo>
                  <a:lnTo>
                    <a:pt x="385970" y="1167859"/>
                  </a:lnTo>
                  <a:lnTo>
                    <a:pt x="439845" y="1144148"/>
                  </a:lnTo>
                  <a:lnTo>
                    <a:pt x="487689" y="1114811"/>
                  </a:lnTo>
                  <a:lnTo>
                    <a:pt x="529904" y="1081455"/>
                  </a:lnTo>
                  <a:lnTo>
                    <a:pt x="566491" y="1045285"/>
                  </a:lnTo>
                  <a:lnTo>
                    <a:pt x="597047" y="1009518"/>
                  </a:lnTo>
                  <a:lnTo>
                    <a:pt x="633634" y="958881"/>
                  </a:lnTo>
                  <a:close/>
                  <a:moveTo>
                    <a:pt x="1510910" y="0"/>
                  </a:moveTo>
                  <a:lnTo>
                    <a:pt x="1531817" y="804"/>
                  </a:lnTo>
                  <a:lnTo>
                    <a:pt x="1571620" y="4824"/>
                  </a:lnTo>
                  <a:lnTo>
                    <a:pt x="1608608" y="13265"/>
                  </a:lnTo>
                  <a:lnTo>
                    <a:pt x="1642783" y="25727"/>
                  </a:lnTo>
                  <a:lnTo>
                    <a:pt x="1674545" y="41404"/>
                  </a:lnTo>
                  <a:lnTo>
                    <a:pt x="1703895" y="60699"/>
                  </a:lnTo>
                  <a:lnTo>
                    <a:pt x="1730028" y="83210"/>
                  </a:lnTo>
                  <a:lnTo>
                    <a:pt x="1753347" y="108936"/>
                  </a:lnTo>
                  <a:lnTo>
                    <a:pt x="1774656" y="137075"/>
                  </a:lnTo>
                  <a:lnTo>
                    <a:pt x="1793150" y="168429"/>
                  </a:lnTo>
                  <a:lnTo>
                    <a:pt x="1808428" y="202196"/>
                  </a:lnTo>
                  <a:lnTo>
                    <a:pt x="1821696" y="238776"/>
                  </a:lnTo>
                  <a:lnTo>
                    <a:pt x="1832149" y="276964"/>
                  </a:lnTo>
                  <a:lnTo>
                    <a:pt x="1839788" y="316760"/>
                  </a:lnTo>
                  <a:lnTo>
                    <a:pt x="1845015" y="358967"/>
                  </a:lnTo>
                  <a:lnTo>
                    <a:pt x="1847829" y="402381"/>
                  </a:lnTo>
                  <a:lnTo>
                    <a:pt x="1847829" y="424892"/>
                  </a:lnTo>
                  <a:lnTo>
                    <a:pt x="1847829" y="1993012"/>
                  </a:lnTo>
                  <a:lnTo>
                    <a:pt x="1821696" y="1980551"/>
                  </a:lnTo>
                  <a:lnTo>
                    <a:pt x="1767821" y="1960050"/>
                  </a:lnTo>
                  <a:lnTo>
                    <a:pt x="1714348" y="1945579"/>
                  </a:lnTo>
                  <a:lnTo>
                    <a:pt x="1660071" y="1936735"/>
                  </a:lnTo>
                  <a:lnTo>
                    <a:pt x="1606598" y="1934323"/>
                  </a:lnTo>
                  <a:lnTo>
                    <a:pt x="1552723" y="1937137"/>
                  </a:lnTo>
                  <a:lnTo>
                    <a:pt x="1500055" y="1945981"/>
                  </a:lnTo>
                  <a:lnTo>
                    <a:pt x="1448592" y="1961256"/>
                  </a:lnTo>
                  <a:lnTo>
                    <a:pt x="1422861" y="1971707"/>
                  </a:lnTo>
                  <a:lnTo>
                    <a:pt x="1401954" y="1980953"/>
                  </a:lnTo>
                  <a:lnTo>
                    <a:pt x="1361347" y="2003062"/>
                  </a:lnTo>
                  <a:lnTo>
                    <a:pt x="1323956" y="2028386"/>
                  </a:lnTo>
                  <a:lnTo>
                    <a:pt x="1289782" y="2057731"/>
                  </a:lnTo>
                  <a:lnTo>
                    <a:pt x="1258422" y="2089487"/>
                  </a:lnTo>
                  <a:lnTo>
                    <a:pt x="1230278" y="2123655"/>
                  </a:lnTo>
                  <a:lnTo>
                    <a:pt x="1205753" y="2161441"/>
                  </a:lnTo>
                  <a:lnTo>
                    <a:pt x="1185248" y="2200433"/>
                  </a:lnTo>
                  <a:lnTo>
                    <a:pt x="1176403" y="2220934"/>
                  </a:lnTo>
                  <a:lnTo>
                    <a:pt x="1169166" y="2201639"/>
                  </a:lnTo>
                  <a:lnTo>
                    <a:pt x="1151878" y="2165059"/>
                  </a:lnTo>
                  <a:lnTo>
                    <a:pt x="1132579" y="2132097"/>
                  </a:lnTo>
                  <a:lnTo>
                    <a:pt x="1112477" y="2102350"/>
                  </a:lnTo>
                  <a:lnTo>
                    <a:pt x="1091168" y="2075418"/>
                  </a:lnTo>
                  <a:lnTo>
                    <a:pt x="1068251" y="2051299"/>
                  </a:lnTo>
                  <a:lnTo>
                    <a:pt x="1044128" y="2029994"/>
                  </a:lnTo>
                  <a:lnTo>
                    <a:pt x="1019201" y="2011503"/>
                  </a:lnTo>
                  <a:lnTo>
                    <a:pt x="980202" y="1986982"/>
                  </a:lnTo>
                  <a:lnTo>
                    <a:pt x="926729" y="1962864"/>
                  </a:lnTo>
                  <a:lnTo>
                    <a:pt x="872050" y="1945981"/>
                  </a:lnTo>
                  <a:lnTo>
                    <a:pt x="818175" y="1936333"/>
                  </a:lnTo>
                  <a:lnTo>
                    <a:pt x="791238" y="1933519"/>
                  </a:lnTo>
                  <a:lnTo>
                    <a:pt x="820185" y="1924274"/>
                  </a:lnTo>
                  <a:lnTo>
                    <a:pt x="872050" y="1899351"/>
                  </a:lnTo>
                  <a:lnTo>
                    <a:pt x="917482" y="1867595"/>
                  </a:lnTo>
                  <a:lnTo>
                    <a:pt x="946027" y="1839456"/>
                  </a:lnTo>
                  <a:lnTo>
                    <a:pt x="962914" y="1818955"/>
                  </a:lnTo>
                  <a:lnTo>
                    <a:pt x="970151" y="1808102"/>
                  </a:lnTo>
                  <a:lnTo>
                    <a:pt x="982614" y="1788405"/>
                  </a:lnTo>
                  <a:lnTo>
                    <a:pt x="1000304" y="1746599"/>
                  </a:lnTo>
                  <a:lnTo>
                    <a:pt x="1010356" y="1701979"/>
                  </a:lnTo>
                  <a:lnTo>
                    <a:pt x="1011964" y="1655350"/>
                  </a:lnTo>
                  <a:lnTo>
                    <a:pt x="1009150" y="1631633"/>
                  </a:lnTo>
                  <a:lnTo>
                    <a:pt x="1032871" y="1646506"/>
                  </a:lnTo>
                  <a:lnTo>
                    <a:pt x="1078705" y="1673037"/>
                  </a:lnTo>
                  <a:lnTo>
                    <a:pt x="1123332" y="1695950"/>
                  </a:lnTo>
                  <a:lnTo>
                    <a:pt x="1167558" y="1714843"/>
                  </a:lnTo>
                  <a:lnTo>
                    <a:pt x="1210577" y="1730520"/>
                  </a:lnTo>
                  <a:lnTo>
                    <a:pt x="1251989" y="1741775"/>
                  </a:lnTo>
                  <a:lnTo>
                    <a:pt x="1292194" y="1749413"/>
                  </a:lnTo>
                  <a:lnTo>
                    <a:pt x="1331997" y="1753433"/>
                  </a:lnTo>
                  <a:lnTo>
                    <a:pt x="1350893" y="1753433"/>
                  </a:lnTo>
                  <a:lnTo>
                    <a:pt x="1379841" y="1753031"/>
                  </a:lnTo>
                  <a:lnTo>
                    <a:pt x="1435324" y="1744187"/>
                  </a:lnTo>
                  <a:lnTo>
                    <a:pt x="1462664" y="1735746"/>
                  </a:lnTo>
                  <a:lnTo>
                    <a:pt x="1478746" y="1729314"/>
                  </a:lnTo>
                  <a:lnTo>
                    <a:pt x="1508900" y="1715245"/>
                  </a:lnTo>
                  <a:lnTo>
                    <a:pt x="1536641" y="1699165"/>
                  </a:lnTo>
                  <a:lnTo>
                    <a:pt x="1561568" y="1681076"/>
                  </a:lnTo>
                  <a:lnTo>
                    <a:pt x="1594939" y="1651330"/>
                  </a:lnTo>
                  <a:lnTo>
                    <a:pt x="1630721" y="1609122"/>
                  </a:lnTo>
                  <a:lnTo>
                    <a:pt x="1658463" y="1567316"/>
                  </a:lnTo>
                  <a:lnTo>
                    <a:pt x="1677761" y="1530334"/>
                  </a:lnTo>
                  <a:lnTo>
                    <a:pt x="1695050" y="1488528"/>
                  </a:lnTo>
                  <a:lnTo>
                    <a:pt x="1697462" y="1479685"/>
                  </a:lnTo>
                  <a:lnTo>
                    <a:pt x="1623484" y="1457978"/>
                  </a:lnTo>
                  <a:lnTo>
                    <a:pt x="1621876" y="1463606"/>
                  </a:lnTo>
                  <a:lnTo>
                    <a:pt x="1608608" y="1496568"/>
                  </a:lnTo>
                  <a:lnTo>
                    <a:pt x="1592526" y="1526716"/>
                  </a:lnTo>
                  <a:lnTo>
                    <a:pt x="1570414" y="1560483"/>
                  </a:lnTo>
                  <a:lnTo>
                    <a:pt x="1541868" y="1595053"/>
                  </a:lnTo>
                  <a:lnTo>
                    <a:pt x="1505683" y="1626809"/>
                  </a:lnTo>
                  <a:lnTo>
                    <a:pt x="1473519" y="1647310"/>
                  </a:lnTo>
                  <a:lnTo>
                    <a:pt x="1449396" y="1658164"/>
                  </a:lnTo>
                  <a:lnTo>
                    <a:pt x="1436932" y="1662585"/>
                  </a:lnTo>
                  <a:lnTo>
                    <a:pt x="1416830" y="1669017"/>
                  </a:lnTo>
                  <a:lnTo>
                    <a:pt x="1374212" y="1675851"/>
                  </a:lnTo>
                  <a:lnTo>
                    <a:pt x="1329183" y="1676253"/>
                  </a:lnTo>
                  <a:lnTo>
                    <a:pt x="1281741" y="1669419"/>
                  </a:lnTo>
                  <a:lnTo>
                    <a:pt x="1231886" y="1656556"/>
                  </a:lnTo>
                  <a:lnTo>
                    <a:pt x="1179619" y="1636859"/>
                  </a:lnTo>
                  <a:lnTo>
                    <a:pt x="1124940" y="1610730"/>
                  </a:lnTo>
                  <a:lnTo>
                    <a:pt x="1068251" y="1577768"/>
                  </a:lnTo>
                  <a:lnTo>
                    <a:pt x="1038901" y="1558473"/>
                  </a:lnTo>
                  <a:lnTo>
                    <a:pt x="1056592" y="1551237"/>
                  </a:lnTo>
                  <a:lnTo>
                    <a:pt x="1091168" y="1533952"/>
                  </a:lnTo>
                  <a:lnTo>
                    <a:pt x="1124538" y="1513853"/>
                  </a:lnTo>
                  <a:lnTo>
                    <a:pt x="1155094" y="1490940"/>
                  </a:lnTo>
                  <a:lnTo>
                    <a:pt x="1183238" y="1465616"/>
                  </a:lnTo>
                  <a:lnTo>
                    <a:pt x="1207763" y="1438281"/>
                  </a:lnTo>
                  <a:lnTo>
                    <a:pt x="1228268" y="1408937"/>
                  </a:lnTo>
                  <a:lnTo>
                    <a:pt x="1243144" y="1377582"/>
                  </a:lnTo>
                  <a:lnTo>
                    <a:pt x="1248370" y="1361503"/>
                  </a:lnTo>
                  <a:lnTo>
                    <a:pt x="1257215" y="1327737"/>
                  </a:lnTo>
                  <a:lnTo>
                    <a:pt x="1266061" y="1263018"/>
                  </a:lnTo>
                  <a:lnTo>
                    <a:pt x="1266061" y="1201113"/>
                  </a:lnTo>
                  <a:lnTo>
                    <a:pt x="1258824" y="1142425"/>
                  </a:lnTo>
                  <a:lnTo>
                    <a:pt x="1244752" y="1086951"/>
                  </a:lnTo>
                  <a:lnTo>
                    <a:pt x="1225453" y="1035498"/>
                  </a:lnTo>
                  <a:lnTo>
                    <a:pt x="1202938" y="988065"/>
                  </a:lnTo>
                  <a:lnTo>
                    <a:pt x="1179217" y="944249"/>
                  </a:lnTo>
                  <a:lnTo>
                    <a:pt x="1166754" y="923748"/>
                  </a:lnTo>
                  <a:lnTo>
                    <a:pt x="1181630" y="912492"/>
                  </a:lnTo>
                  <a:lnTo>
                    <a:pt x="1209371" y="887972"/>
                  </a:lnTo>
                  <a:lnTo>
                    <a:pt x="1246762" y="849784"/>
                  </a:lnTo>
                  <a:lnTo>
                    <a:pt x="1288173" y="799938"/>
                  </a:lnTo>
                  <a:lnTo>
                    <a:pt x="1319131" y="753711"/>
                  </a:lnTo>
                  <a:lnTo>
                    <a:pt x="1330791" y="734416"/>
                  </a:lnTo>
                  <a:lnTo>
                    <a:pt x="1348883" y="751299"/>
                  </a:lnTo>
                  <a:lnTo>
                    <a:pt x="1389490" y="780643"/>
                  </a:lnTo>
                  <a:lnTo>
                    <a:pt x="1411603" y="792301"/>
                  </a:lnTo>
                  <a:lnTo>
                    <a:pt x="1428891" y="799938"/>
                  </a:lnTo>
                  <a:lnTo>
                    <a:pt x="1463468" y="810792"/>
                  </a:lnTo>
                  <a:lnTo>
                    <a:pt x="1497642" y="818027"/>
                  </a:lnTo>
                  <a:lnTo>
                    <a:pt x="1531013" y="821243"/>
                  </a:lnTo>
                  <a:lnTo>
                    <a:pt x="1547095" y="821243"/>
                  </a:lnTo>
                  <a:lnTo>
                    <a:pt x="1563579" y="821243"/>
                  </a:lnTo>
                  <a:lnTo>
                    <a:pt x="1596145" y="818027"/>
                  </a:lnTo>
                  <a:lnTo>
                    <a:pt x="1638762" y="810792"/>
                  </a:lnTo>
                  <a:lnTo>
                    <a:pt x="1701884" y="791095"/>
                  </a:lnTo>
                  <a:lnTo>
                    <a:pt x="1713142" y="785467"/>
                  </a:lnTo>
                  <a:lnTo>
                    <a:pt x="1679772" y="715925"/>
                  </a:lnTo>
                  <a:lnTo>
                    <a:pt x="1675751" y="718337"/>
                  </a:lnTo>
                  <a:lnTo>
                    <a:pt x="1635144" y="732406"/>
                  </a:lnTo>
                  <a:lnTo>
                    <a:pt x="1585692" y="741651"/>
                  </a:lnTo>
                  <a:lnTo>
                    <a:pt x="1547497" y="744063"/>
                  </a:lnTo>
                  <a:lnTo>
                    <a:pt x="1506889" y="741651"/>
                  </a:lnTo>
                  <a:lnTo>
                    <a:pt x="1465076" y="731200"/>
                  </a:lnTo>
                  <a:lnTo>
                    <a:pt x="1444169" y="722356"/>
                  </a:lnTo>
                  <a:lnTo>
                    <a:pt x="1430098" y="715121"/>
                  </a:lnTo>
                  <a:lnTo>
                    <a:pt x="1404366" y="696630"/>
                  </a:lnTo>
                  <a:lnTo>
                    <a:pt x="1380243" y="674923"/>
                  </a:lnTo>
                  <a:lnTo>
                    <a:pt x="1357728" y="648392"/>
                  </a:lnTo>
                  <a:lnTo>
                    <a:pt x="1338028" y="618244"/>
                  </a:lnTo>
                  <a:lnTo>
                    <a:pt x="1320740" y="583272"/>
                  </a:lnTo>
                  <a:lnTo>
                    <a:pt x="1305060" y="544682"/>
                  </a:lnTo>
                  <a:lnTo>
                    <a:pt x="1292194" y="501268"/>
                  </a:lnTo>
                  <a:lnTo>
                    <a:pt x="1286565" y="478355"/>
                  </a:lnTo>
                  <a:lnTo>
                    <a:pt x="1211382" y="496042"/>
                  </a:lnTo>
                  <a:lnTo>
                    <a:pt x="1217010" y="521367"/>
                  </a:lnTo>
                  <a:lnTo>
                    <a:pt x="1231886" y="567996"/>
                  </a:lnTo>
                  <a:lnTo>
                    <a:pt x="1248370" y="611008"/>
                  </a:lnTo>
                  <a:lnTo>
                    <a:pt x="1267669" y="650000"/>
                  </a:lnTo>
                  <a:lnTo>
                    <a:pt x="1278524" y="668089"/>
                  </a:lnTo>
                  <a:lnTo>
                    <a:pt x="1268071" y="687786"/>
                  </a:lnTo>
                  <a:lnTo>
                    <a:pt x="1237917" y="736024"/>
                  </a:lnTo>
                  <a:lnTo>
                    <a:pt x="1210577" y="773408"/>
                  </a:lnTo>
                  <a:lnTo>
                    <a:pt x="1176403" y="812400"/>
                  </a:lnTo>
                  <a:lnTo>
                    <a:pt x="1135796" y="849784"/>
                  </a:lnTo>
                  <a:lnTo>
                    <a:pt x="1089158" y="883952"/>
                  </a:lnTo>
                  <a:lnTo>
                    <a:pt x="1049355" y="904855"/>
                  </a:lnTo>
                  <a:lnTo>
                    <a:pt x="1021211" y="916110"/>
                  </a:lnTo>
                  <a:lnTo>
                    <a:pt x="1006737" y="920934"/>
                  </a:lnTo>
                  <a:lnTo>
                    <a:pt x="986233" y="926160"/>
                  </a:lnTo>
                  <a:lnTo>
                    <a:pt x="945223" y="932993"/>
                  </a:lnTo>
                  <a:lnTo>
                    <a:pt x="903008" y="933797"/>
                  </a:lnTo>
                  <a:lnTo>
                    <a:pt x="860390" y="929778"/>
                  </a:lnTo>
                  <a:lnTo>
                    <a:pt x="815763" y="919728"/>
                  </a:lnTo>
                  <a:lnTo>
                    <a:pt x="771135" y="904855"/>
                  </a:lnTo>
                  <a:lnTo>
                    <a:pt x="725301" y="884354"/>
                  </a:lnTo>
                  <a:lnTo>
                    <a:pt x="678261" y="858627"/>
                  </a:lnTo>
                  <a:lnTo>
                    <a:pt x="654540" y="843754"/>
                  </a:lnTo>
                  <a:lnTo>
                    <a:pt x="616345" y="818831"/>
                  </a:lnTo>
                  <a:lnTo>
                    <a:pt x="598253" y="860235"/>
                  </a:lnTo>
                  <a:lnTo>
                    <a:pt x="595036" y="867069"/>
                  </a:lnTo>
                  <a:lnTo>
                    <a:pt x="572522" y="907267"/>
                  </a:lnTo>
                  <a:lnTo>
                    <a:pt x="547594" y="944249"/>
                  </a:lnTo>
                  <a:lnTo>
                    <a:pt x="515028" y="984849"/>
                  </a:lnTo>
                  <a:lnTo>
                    <a:pt x="474019" y="1025449"/>
                  </a:lnTo>
                  <a:lnTo>
                    <a:pt x="438236" y="1053587"/>
                  </a:lnTo>
                  <a:lnTo>
                    <a:pt x="411701" y="1070470"/>
                  </a:lnTo>
                  <a:lnTo>
                    <a:pt x="382753" y="1084942"/>
                  </a:lnTo>
                  <a:lnTo>
                    <a:pt x="352197" y="1097001"/>
                  </a:lnTo>
                  <a:lnTo>
                    <a:pt x="336115" y="1101423"/>
                  </a:lnTo>
                  <a:lnTo>
                    <a:pt x="311992" y="1107452"/>
                  </a:lnTo>
                  <a:lnTo>
                    <a:pt x="263344" y="1114286"/>
                  </a:lnTo>
                  <a:lnTo>
                    <a:pt x="215098" y="1115492"/>
                  </a:lnTo>
                  <a:lnTo>
                    <a:pt x="167656" y="1112678"/>
                  </a:lnTo>
                  <a:lnTo>
                    <a:pt x="143533" y="1109462"/>
                  </a:lnTo>
                  <a:lnTo>
                    <a:pt x="141522" y="1083736"/>
                  </a:lnTo>
                  <a:lnTo>
                    <a:pt x="141924" y="1034292"/>
                  </a:lnTo>
                  <a:lnTo>
                    <a:pt x="148357" y="984849"/>
                  </a:lnTo>
                  <a:lnTo>
                    <a:pt x="159213" y="937415"/>
                  </a:lnTo>
                  <a:lnTo>
                    <a:pt x="174490" y="891188"/>
                  </a:lnTo>
                  <a:lnTo>
                    <a:pt x="194593" y="847372"/>
                  </a:lnTo>
                  <a:lnTo>
                    <a:pt x="218314" y="805566"/>
                  </a:lnTo>
                  <a:lnTo>
                    <a:pt x="245654" y="766574"/>
                  </a:lnTo>
                  <a:lnTo>
                    <a:pt x="276210" y="731200"/>
                  </a:lnTo>
                  <a:lnTo>
                    <a:pt x="309982" y="699444"/>
                  </a:lnTo>
                  <a:lnTo>
                    <a:pt x="345764" y="671305"/>
                  </a:lnTo>
                  <a:lnTo>
                    <a:pt x="383959" y="647990"/>
                  </a:lnTo>
                  <a:lnTo>
                    <a:pt x="424165" y="629097"/>
                  </a:lnTo>
                  <a:lnTo>
                    <a:pt x="465576" y="615430"/>
                  </a:lnTo>
                  <a:lnTo>
                    <a:pt x="508997" y="607792"/>
                  </a:lnTo>
                  <a:lnTo>
                    <a:pt x="552821" y="605783"/>
                  </a:lnTo>
                  <a:lnTo>
                    <a:pt x="574532" y="606988"/>
                  </a:lnTo>
                  <a:lnTo>
                    <a:pt x="575336" y="590105"/>
                  </a:lnTo>
                  <a:lnTo>
                    <a:pt x="581367" y="553927"/>
                  </a:lnTo>
                  <a:lnTo>
                    <a:pt x="593026" y="516945"/>
                  </a:lnTo>
                  <a:lnTo>
                    <a:pt x="609912" y="479963"/>
                  </a:lnTo>
                  <a:lnTo>
                    <a:pt x="632025" y="444187"/>
                  </a:lnTo>
                  <a:lnTo>
                    <a:pt x="658561" y="409215"/>
                  </a:lnTo>
                  <a:lnTo>
                    <a:pt x="689117" y="375851"/>
                  </a:lnTo>
                  <a:lnTo>
                    <a:pt x="723693" y="345702"/>
                  </a:lnTo>
                  <a:lnTo>
                    <a:pt x="761888" y="317966"/>
                  </a:lnTo>
                  <a:lnTo>
                    <a:pt x="802495" y="295053"/>
                  </a:lnTo>
                  <a:lnTo>
                    <a:pt x="846319" y="275758"/>
                  </a:lnTo>
                  <a:lnTo>
                    <a:pt x="891348" y="262090"/>
                  </a:lnTo>
                  <a:lnTo>
                    <a:pt x="939595" y="254453"/>
                  </a:lnTo>
                  <a:lnTo>
                    <a:pt x="988243" y="253247"/>
                  </a:lnTo>
                  <a:lnTo>
                    <a:pt x="1038499" y="259277"/>
                  </a:lnTo>
                  <a:lnTo>
                    <a:pt x="1089158" y="273346"/>
                  </a:lnTo>
                  <a:lnTo>
                    <a:pt x="1114889" y="282993"/>
                  </a:lnTo>
                  <a:lnTo>
                    <a:pt x="1121322" y="265306"/>
                  </a:lnTo>
                  <a:lnTo>
                    <a:pt x="1143033" y="223098"/>
                  </a:lnTo>
                  <a:lnTo>
                    <a:pt x="1174393" y="176871"/>
                  </a:lnTo>
                  <a:lnTo>
                    <a:pt x="1215000" y="129839"/>
                  </a:lnTo>
                  <a:lnTo>
                    <a:pt x="1251989" y="96073"/>
                  </a:lnTo>
                  <a:lnTo>
                    <a:pt x="1279730" y="75170"/>
                  </a:lnTo>
                  <a:lnTo>
                    <a:pt x="1309482" y="55875"/>
                  </a:lnTo>
                  <a:lnTo>
                    <a:pt x="1341244" y="39394"/>
                  </a:lnTo>
                  <a:lnTo>
                    <a:pt x="1375017" y="24521"/>
                  </a:lnTo>
                  <a:lnTo>
                    <a:pt x="1411201" y="13265"/>
                  </a:lnTo>
                  <a:lnTo>
                    <a:pt x="1449396" y="4824"/>
                  </a:lnTo>
                  <a:lnTo>
                    <a:pt x="1489601" y="80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57EE21AB-5956-413A-B055-2539C69F4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003" y="3634532"/>
              <a:ext cx="1968444" cy="1989352"/>
            </a:xfrm>
            <a:custGeom>
              <a:avLst/>
              <a:gdLst>
                <a:gd name="T0" fmla="*/ 3572 w 4897"/>
                <a:gd name="T1" fmla="*/ 1236 h 4951"/>
                <a:gd name="T2" fmla="*/ 3350 w 4897"/>
                <a:gd name="T3" fmla="*/ 1713 h 4951"/>
                <a:gd name="T4" fmla="*/ 2969 w 4897"/>
                <a:gd name="T5" fmla="*/ 1735 h 4951"/>
                <a:gd name="T6" fmla="*/ 2511 w 4897"/>
                <a:gd name="T7" fmla="*/ 1812 h 4951"/>
                <a:gd name="T8" fmla="*/ 2179 w 4897"/>
                <a:gd name="T9" fmla="*/ 2127 h 4951"/>
                <a:gd name="T10" fmla="*/ 2087 w 4897"/>
                <a:gd name="T11" fmla="*/ 2477 h 4951"/>
                <a:gd name="T12" fmla="*/ 2161 w 4897"/>
                <a:gd name="T13" fmla="*/ 2859 h 4951"/>
                <a:gd name="T14" fmla="*/ 2727 w 4897"/>
                <a:gd name="T15" fmla="*/ 2920 h 4951"/>
                <a:gd name="T16" fmla="*/ 3109 w 4897"/>
                <a:gd name="T17" fmla="*/ 3243 h 4951"/>
                <a:gd name="T18" fmla="*/ 3334 w 4897"/>
                <a:gd name="T19" fmla="*/ 3117 h 4951"/>
                <a:gd name="T20" fmla="*/ 3728 w 4897"/>
                <a:gd name="T21" fmla="*/ 3075 h 4951"/>
                <a:gd name="T22" fmla="*/ 4158 w 4897"/>
                <a:gd name="T23" fmla="*/ 3453 h 4951"/>
                <a:gd name="T24" fmla="*/ 3599 w 4897"/>
                <a:gd name="T25" fmla="*/ 3261 h 4951"/>
                <a:gd name="T26" fmla="*/ 3186 w 4897"/>
                <a:gd name="T27" fmla="*/ 3428 h 4951"/>
                <a:gd name="T28" fmla="*/ 2960 w 4897"/>
                <a:gd name="T29" fmla="*/ 3910 h 4951"/>
                <a:gd name="T30" fmla="*/ 2798 w 4897"/>
                <a:gd name="T31" fmla="*/ 4188 h 4951"/>
                <a:gd name="T32" fmla="*/ 2829 w 4897"/>
                <a:gd name="T33" fmla="*/ 3626 h 4951"/>
                <a:gd name="T34" fmla="*/ 2842 w 4897"/>
                <a:gd name="T35" fmla="*/ 3235 h 4951"/>
                <a:gd name="T36" fmla="*/ 2352 w 4897"/>
                <a:gd name="T37" fmla="*/ 3025 h 4951"/>
                <a:gd name="T38" fmla="*/ 1952 w 4897"/>
                <a:gd name="T39" fmla="*/ 3170 h 4951"/>
                <a:gd name="T40" fmla="*/ 1684 w 4897"/>
                <a:gd name="T41" fmla="*/ 3629 h 4951"/>
                <a:gd name="T42" fmla="*/ 1553 w 4897"/>
                <a:gd name="T43" fmla="*/ 3390 h 4951"/>
                <a:gd name="T44" fmla="*/ 1930 w 4897"/>
                <a:gd name="T45" fmla="*/ 2955 h 4951"/>
                <a:gd name="T46" fmla="*/ 1899 w 4897"/>
                <a:gd name="T47" fmla="*/ 2567 h 4951"/>
                <a:gd name="T48" fmla="*/ 1973 w 4897"/>
                <a:gd name="T49" fmla="*/ 2118 h 4951"/>
                <a:gd name="T50" fmla="*/ 2218 w 4897"/>
                <a:gd name="T51" fmla="*/ 1777 h 4951"/>
                <a:gd name="T52" fmla="*/ 2485 w 4897"/>
                <a:gd name="T53" fmla="*/ 1615 h 4951"/>
                <a:gd name="T54" fmla="*/ 2920 w 4897"/>
                <a:gd name="T55" fmla="*/ 1541 h 4951"/>
                <a:gd name="T56" fmla="*/ 2929 w 4897"/>
                <a:gd name="T57" fmla="*/ 1280 h 4951"/>
                <a:gd name="T58" fmla="*/ 2548 w 4897"/>
                <a:gd name="T59" fmla="*/ 978 h 4951"/>
                <a:gd name="T60" fmla="*/ 1921 w 4897"/>
                <a:gd name="T61" fmla="*/ 921 h 4951"/>
                <a:gd name="T62" fmla="*/ 1759 w 4897"/>
                <a:gd name="T63" fmla="*/ 739 h 4951"/>
                <a:gd name="T64" fmla="*/ 1652 w 4897"/>
                <a:gd name="T65" fmla="*/ 354 h 4951"/>
                <a:gd name="T66" fmla="*/ 1363 w 4897"/>
                <a:gd name="T67" fmla="*/ 85 h 4951"/>
                <a:gd name="T68" fmla="*/ 1001 w 4897"/>
                <a:gd name="T69" fmla="*/ 0 h 4951"/>
                <a:gd name="T70" fmla="*/ 400 w 4897"/>
                <a:gd name="T71" fmla="*/ 128 h 4951"/>
                <a:gd name="T72" fmla="*/ 119 w 4897"/>
                <a:gd name="T73" fmla="*/ 433 h 4951"/>
                <a:gd name="T74" fmla="*/ 0 w 4897"/>
                <a:gd name="T75" fmla="*/ 961 h 4951"/>
                <a:gd name="T76" fmla="*/ 166 w 4897"/>
                <a:gd name="T77" fmla="*/ 1520 h 4951"/>
                <a:gd name="T78" fmla="*/ 332 w 4897"/>
                <a:gd name="T79" fmla="*/ 1896 h 4951"/>
                <a:gd name="T80" fmla="*/ 394 w 4897"/>
                <a:gd name="T81" fmla="*/ 2334 h 4951"/>
                <a:gd name="T82" fmla="*/ 796 w 4897"/>
                <a:gd name="T83" fmla="*/ 2816 h 4951"/>
                <a:gd name="T84" fmla="*/ 936 w 4897"/>
                <a:gd name="T85" fmla="*/ 3380 h 4951"/>
                <a:gd name="T86" fmla="*/ 1370 w 4897"/>
                <a:gd name="T87" fmla="*/ 3935 h 4951"/>
                <a:gd name="T88" fmla="*/ 1923 w 4897"/>
                <a:gd name="T89" fmla="*/ 4189 h 4951"/>
                <a:gd name="T90" fmla="*/ 2256 w 4897"/>
                <a:gd name="T91" fmla="*/ 4318 h 4951"/>
                <a:gd name="T92" fmla="*/ 2657 w 4897"/>
                <a:gd name="T93" fmla="*/ 4677 h 4951"/>
                <a:gd name="T94" fmla="*/ 3194 w 4897"/>
                <a:gd name="T95" fmla="*/ 4900 h 4951"/>
                <a:gd name="T96" fmla="*/ 3778 w 4897"/>
                <a:gd name="T97" fmla="*/ 4943 h 4951"/>
                <a:gd name="T98" fmla="*/ 4317 w 4897"/>
                <a:gd name="T99" fmla="*/ 4762 h 4951"/>
                <a:gd name="T100" fmla="*/ 4720 w 4897"/>
                <a:gd name="T101" fmla="*/ 4312 h 4951"/>
                <a:gd name="T102" fmla="*/ 4897 w 4897"/>
                <a:gd name="T103" fmla="*/ 3551 h 4951"/>
                <a:gd name="T104" fmla="*/ 4588 w 4897"/>
                <a:gd name="T105" fmla="*/ 954 h 4951"/>
                <a:gd name="T106" fmla="*/ 3974 w 4897"/>
                <a:gd name="T107" fmla="*/ 968 h 4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97" h="4951">
                  <a:moveTo>
                    <a:pt x="3916" y="991"/>
                  </a:moveTo>
                  <a:lnTo>
                    <a:pt x="3858" y="1017"/>
                  </a:lnTo>
                  <a:lnTo>
                    <a:pt x="3754" y="1078"/>
                  </a:lnTo>
                  <a:lnTo>
                    <a:pt x="3658" y="1152"/>
                  </a:lnTo>
                  <a:lnTo>
                    <a:pt x="3572" y="1236"/>
                  </a:lnTo>
                  <a:lnTo>
                    <a:pt x="3499" y="1330"/>
                  </a:lnTo>
                  <a:lnTo>
                    <a:pt x="3439" y="1432"/>
                  </a:lnTo>
                  <a:lnTo>
                    <a:pt x="3392" y="1540"/>
                  </a:lnTo>
                  <a:lnTo>
                    <a:pt x="3361" y="1655"/>
                  </a:lnTo>
                  <a:lnTo>
                    <a:pt x="3350" y="1713"/>
                  </a:lnTo>
                  <a:lnTo>
                    <a:pt x="3335" y="1834"/>
                  </a:lnTo>
                  <a:lnTo>
                    <a:pt x="3221" y="1790"/>
                  </a:lnTo>
                  <a:lnTo>
                    <a:pt x="3173" y="1772"/>
                  </a:lnTo>
                  <a:lnTo>
                    <a:pt x="3072" y="1747"/>
                  </a:lnTo>
                  <a:lnTo>
                    <a:pt x="2969" y="1735"/>
                  </a:lnTo>
                  <a:lnTo>
                    <a:pt x="2867" y="1733"/>
                  </a:lnTo>
                  <a:lnTo>
                    <a:pt x="2768" y="1740"/>
                  </a:lnTo>
                  <a:lnTo>
                    <a:pt x="2674" y="1757"/>
                  </a:lnTo>
                  <a:lnTo>
                    <a:pt x="2587" y="1781"/>
                  </a:lnTo>
                  <a:lnTo>
                    <a:pt x="2511" y="1812"/>
                  </a:lnTo>
                  <a:lnTo>
                    <a:pt x="2476" y="1829"/>
                  </a:lnTo>
                  <a:lnTo>
                    <a:pt x="2421" y="1861"/>
                  </a:lnTo>
                  <a:lnTo>
                    <a:pt x="2320" y="1941"/>
                  </a:lnTo>
                  <a:lnTo>
                    <a:pt x="2233" y="2040"/>
                  </a:lnTo>
                  <a:lnTo>
                    <a:pt x="2179" y="2127"/>
                  </a:lnTo>
                  <a:lnTo>
                    <a:pt x="2149" y="2189"/>
                  </a:lnTo>
                  <a:lnTo>
                    <a:pt x="2124" y="2256"/>
                  </a:lnTo>
                  <a:lnTo>
                    <a:pt x="2105" y="2326"/>
                  </a:lnTo>
                  <a:lnTo>
                    <a:pt x="2093" y="2399"/>
                  </a:lnTo>
                  <a:lnTo>
                    <a:pt x="2087" y="2477"/>
                  </a:lnTo>
                  <a:lnTo>
                    <a:pt x="2089" y="2557"/>
                  </a:lnTo>
                  <a:lnTo>
                    <a:pt x="2098" y="2640"/>
                  </a:lnTo>
                  <a:lnTo>
                    <a:pt x="2116" y="2726"/>
                  </a:lnTo>
                  <a:lnTo>
                    <a:pt x="2144" y="2814"/>
                  </a:lnTo>
                  <a:lnTo>
                    <a:pt x="2161" y="2859"/>
                  </a:lnTo>
                  <a:lnTo>
                    <a:pt x="2225" y="2845"/>
                  </a:lnTo>
                  <a:lnTo>
                    <a:pt x="2355" y="2833"/>
                  </a:lnTo>
                  <a:lnTo>
                    <a:pt x="2482" y="2842"/>
                  </a:lnTo>
                  <a:lnTo>
                    <a:pt x="2606" y="2871"/>
                  </a:lnTo>
                  <a:lnTo>
                    <a:pt x="2727" y="2920"/>
                  </a:lnTo>
                  <a:lnTo>
                    <a:pt x="2842" y="2989"/>
                  </a:lnTo>
                  <a:lnTo>
                    <a:pt x="2954" y="3077"/>
                  </a:lnTo>
                  <a:lnTo>
                    <a:pt x="3059" y="3183"/>
                  </a:lnTo>
                  <a:lnTo>
                    <a:pt x="3108" y="3244"/>
                  </a:lnTo>
                  <a:lnTo>
                    <a:pt x="3109" y="3243"/>
                  </a:lnTo>
                  <a:lnTo>
                    <a:pt x="3111" y="3241"/>
                  </a:lnTo>
                  <a:lnTo>
                    <a:pt x="3142" y="3218"/>
                  </a:lnTo>
                  <a:lnTo>
                    <a:pt x="3204" y="3178"/>
                  </a:lnTo>
                  <a:lnTo>
                    <a:pt x="3267" y="3144"/>
                  </a:lnTo>
                  <a:lnTo>
                    <a:pt x="3334" y="3117"/>
                  </a:lnTo>
                  <a:lnTo>
                    <a:pt x="3402" y="3095"/>
                  </a:lnTo>
                  <a:lnTo>
                    <a:pt x="3472" y="3079"/>
                  </a:lnTo>
                  <a:lnTo>
                    <a:pt x="3544" y="3072"/>
                  </a:lnTo>
                  <a:lnTo>
                    <a:pt x="3616" y="3068"/>
                  </a:lnTo>
                  <a:lnTo>
                    <a:pt x="3728" y="3075"/>
                  </a:lnTo>
                  <a:lnTo>
                    <a:pt x="3879" y="3107"/>
                  </a:lnTo>
                  <a:lnTo>
                    <a:pt x="4033" y="3162"/>
                  </a:lnTo>
                  <a:lnTo>
                    <a:pt x="4189" y="3244"/>
                  </a:lnTo>
                  <a:lnTo>
                    <a:pt x="4267" y="3295"/>
                  </a:lnTo>
                  <a:lnTo>
                    <a:pt x="4158" y="3453"/>
                  </a:lnTo>
                  <a:lnTo>
                    <a:pt x="4094" y="3411"/>
                  </a:lnTo>
                  <a:lnTo>
                    <a:pt x="3967" y="3344"/>
                  </a:lnTo>
                  <a:lnTo>
                    <a:pt x="3842" y="3297"/>
                  </a:lnTo>
                  <a:lnTo>
                    <a:pt x="3719" y="3269"/>
                  </a:lnTo>
                  <a:lnTo>
                    <a:pt x="3599" y="3261"/>
                  </a:lnTo>
                  <a:lnTo>
                    <a:pt x="3485" y="3274"/>
                  </a:lnTo>
                  <a:lnTo>
                    <a:pt x="3378" y="3306"/>
                  </a:lnTo>
                  <a:lnTo>
                    <a:pt x="3277" y="3358"/>
                  </a:lnTo>
                  <a:lnTo>
                    <a:pt x="3229" y="3393"/>
                  </a:lnTo>
                  <a:lnTo>
                    <a:pt x="3186" y="3428"/>
                  </a:lnTo>
                  <a:lnTo>
                    <a:pt x="3112" y="3508"/>
                  </a:lnTo>
                  <a:lnTo>
                    <a:pt x="3052" y="3599"/>
                  </a:lnTo>
                  <a:lnTo>
                    <a:pt x="3006" y="3698"/>
                  </a:lnTo>
                  <a:lnTo>
                    <a:pt x="2975" y="3803"/>
                  </a:lnTo>
                  <a:lnTo>
                    <a:pt x="2960" y="3910"/>
                  </a:lnTo>
                  <a:lnTo>
                    <a:pt x="2962" y="4019"/>
                  </a:lnTo>
                  <a:lnTo>
                    <a:pt x="2981" y="4125"/>
                  </a:lnTo>
                  <a:lnTo>
                    <a:pt x="2998" y="4177"/>
                  </a:lnTo>
                  <a:lnTo>
                    <a:pt x="2816" y="4242"/>
                  </a:lnTo>
                  <a:lnTo>
                    <a:pt x="2798" y="4188"/>
                  </a:lnTo>
                  <a:lnTo>
                    <a:pt x="2775" y="4076"/>
                  </a:lnTo>
                  <a:lnTo>
                    <a:pt x="2767" y="3962"/>
                  </a:lnTo>
                  <a:lnTo>
                    <a:pt x="2774" y="3848"/>
                  </a:lnTo>
                  <a:lnTo>
                    <a:pt x="2794" y="3736"/>
                  </a:lnTo>
                  <a:lnTo>
                    <a:pt x="2829" y="3626"/>
                  </a:lnTo>
                  <a:lnTo>
                    <a:pt x="2876" y="3523"/>
                  </a:lnTo>
                  <a:lnTo>
                    <a:pt x="2936" y="3425"/>
                  </a:lnTo>
                  <a:lnTo>
                    <a:pt x="2971" y="3380"/>
                  </a:lnTo>
                  <a:lnTo>
                    <a:pt x="2930" y="3327"/>
                  </a:lnTo>
                  <a:lnTo>
                    <a:pt x="2842" y="3235"/>
                  </a:lnTo>
                  <a:lnTo>
                    <a:pt x="2750" y="3160"/>
                  </a:lnTo>
                  <a:lnTo>
                    <a:pt x="2656" y="3101"/>
                  </a:lnTo>
                  <a:lnTo>
                    <a:pt x="2556" y="3059"/>
                  </a:lnTo>
                  <a:lnTo>
                    <a:pt x="2455" y="3033"/>
                  </a:lnTo>
                  <a:lnTo>
                    <a:pt x="2352" y="3025"/>
                  </a:lnTo>
                  <a:lnTo>
                    <a:pt x="2247" y="3035"/>
                  </a:lnTo>
                  <a:lnTo>
                    <a:pt x="2196" y="3048"/>
                  </a:lnTo>
                  <a:lnTo>
                    <a:pt x="2142" y="3064"/>
                  </a:lnTo>
                  <a:lnTo>
                    <a:pt x="2043" y="3109"/>
                  </a:lnTo>
                  <a:lnTo>
                    <a:pt x="1952" y="3170"/>
                  </a:lnTo>
                  <a:lnTo>
                    <a:pt x="1872" y="3244"/>
                  </a:lnTo>
                  <a:lnTo>
                    <a:pt x="1803" y="3328"/>
                  </a:lnTo>
                  <a:lnTo>
                    <a:pt x="1748" y="3422"/>
                  </a:lnTo>
                  <a:lnTo>
                    <a:pt x="1708" y="3523"/>
                  </a:lnTo>
                  <a:lnTo>
                    <a:pt x="1684" y="3629"/>
                  </a:lnTo>
                  <a:lnTo>
                    <a:pt x="1680" y="3683"/>
                  </a:lnTo>
                  <a:lnTo>
                    <a:pt x="1488" y="3673"/>
                  </a:lnTo>
                  <a:lnTo>
                    <a:pt x="1493" y="3615"/>
                  </a:lnTo>
                  <a:lnTo>
                    <a:pt x="1515" y="3501"/>
                  </a:lnTo>
                  <a:lnTo>
                    <a:pt x="1553" y="3390"/>
                  </a:lnTo>
                  <a:lnTo>
                    <a:pt x="1605" y="3285"/>
                  </a:lnTo>
                  <a:lnTo>
                    <a:pt x="1669" y="3188"/>
                  </a:lnTo>
                  <a:lnTo>
                    <a:pt x="1746" y="3100"/>
                  </a:lnTo>
                  <a:lnTo>
                    <a:pt x="1833" y="3022"/>
                  </a:lnTo>
                  <a:lnTo>
                    <a:pt x="1930" y="2955"/>
                  </a:lnTo>
                  <a:lnTo>
                    <a:pt x="1982" y="2928"/>
                  </a:lnTo>
                  <a:lnTo>
                    <a:pt x="1961" y="2875"/>
                  </a:lnTo>
                  <a:lnTo>
                    <a:pt x="1930" y="2770"/>
                  </a:lnTo>
                  <a:lnTo>
                    <a:pt x="1909" y="2667"/>
                  </a:lnTo>
                  <a:lnTo>
                    <a:pt x="1899" y="2567"/>
                  </a:lnTo>
                  <a:lnTo>
                    <a:pt x="1897" y="2470"/>
                  </a:lnTo>
                  <a:lnTo>
                    <a:pt x="1904" y="2377"/>
                  </a:lnTo>
                  <a:lnTo>
                    <a:pt x="1919" y="2286"/>
                  </a:lnTo>
                  <a:lnTo>
                    <a:pt x="1943" y="2199"/>
                  </a:lnTo>
                  <a:lnTo>
                    <a:pt x="1973" y="2118"/>
                  </a:lnTo>
                  <a:lnTo>
                    <a:pt x="2010" y="2039"/>
                  </a:lnTo>
                  <a:lnTo>
                    <a:pt x="2053" y="1966"/>
                  </a:lnTo>
                  <a:lnTo>
                    <a:pt x="2102" y="1897"/>
                  </a:lnTo>
                  <a:lnTo>
                    <a:pt x="2158" y="1834"/>
                  </a:lnTo>
                  <a:lnTo>
                    <a:pt x="2218" y="1777"/>
                  </a:lnTo>
                  <a:lnTo>
                    <a:pt x="2281" y="1725"/>
                  </a:lnTo>
                  <a:lnTo>
                    <a:pt x="2348" y="1680"/>
                  </a:lnTo>
                  <a:lnTo>
                    <a:pt x="2385" y="1660"/>
                  </a:lnTo>
                  <a:lnTo>
                    <a:pt x="2416" y="1643"/>
                  </a:lnTo>
                  <a:lnTo>
                    <a:pt x="2485" y="1615"/>
                  </a:lnTo>
                  <a:lnTo>
                    <a:pt x="2561" y="1589"/>
                  </a:lnTo>
                  <a:lnTo>
                    <a:pt x="2644" y="1568"/>
                  </a:lnTo>
                  <a:lnTo>
                    <a:pt x="2732" y="1553"/>
                  </a:lnTo>
                  <a:lnTo>
                    <a:pt x="2824" y="1543"/>
                  </a:lnTo>
                  <a:lnTo>
                    <a:pt x="2920" y="1541"/>
                  </a:lnTo>
                  <a:lnTo>
                    <a:pt x="3017" y="1546"/>
                  </a:lnTo>
                  <a:lnTo>
                    <a:pt x="3065" y="1553"/>
                  </a:lnTo>
                  <a:lnTo>
                    <a:pt x="3043" y="1490"/>
                  </a:lnTo>
                  <a:lnTo>
                    <a:pt x="2990" y="1378"/>
                  </a:lnTo>
                  <a:lnTo>
                    <a:pt x="2929" y="1280"/>
                  </a:lnTo>
                  <a:lnTo>
                    <a:pt x="2863" y="1196"/>
                  </a:lnTo>
                  <a:lnTo>
                    <a:pt x="2790" y="1125"/>
                  </a:lnTo>
                  <a:lnTo>
                    <a:pt x="2713" y="1065"/>
                  </a:lnTo>
                  <a:lnTo>
                    <a:pt x="2632" y="1016"/>
                  </a:lnTo>
                  <a:lnTo>
                    <a:pt x="2548" y="978"/>
                  </a:lnTo>
                  <a:lnTo>
                    <a:pt x="2463" y="949"/>
                  </a:lnTo>
                  <a:lnTo>
                    <a:pt x="2376" y="928"/>
                  </a:lnTo>
                  <a:lnTo>
                    <a:pt x="2245" y="910"/>
                  </a:lnTo>
                  <a:lnTo>
                    <a:pt x="2076" y="907"/>
                  </a:lnTo>
                  <a:lnTo>
                    <a:pt x="1921" y="921"/>
                  </a:lnTo>
                  <a:lnTo>
                    <a:pt x="1851" y="933"/>
                  </a:lnTo>
                  <a:lnTo>
                    <a:pt x="1690" y="961"/>
                  </a:lnTo>
                  <a:lnTo>
                    <a:pt x="1743" y="807"/>
                  </a:lnTo>
                  <a:lnTo>
                    <a:pt x="1750" y="785"/>
                  </a:lnTo>
                  <a:lnTo>
                    <a:pt x="1759" y="739"/>
                  </a:lnTo>
                  <a:lnTo>
                    <a:pt x="1761" y="663"/>
                  </a:lnTo>
                  <a:lnTo>
                    <a:pt x="1743" y="554"/>
                  </a:lnTo>
                  <a:lnTo>
                    <a:pt x="1703" y="444"/>
                  </a:lnTo>
                  <a:lnTo>
                    <a:pt x="1673" y="389"/>
                  </a:lnTo>
                  <a:lnTo>
                    <a:pt x="1652" y="354"/>
                  </a:lnTo>
                  <a:lnTo>
                    <a:pt x="1606" y="287"/>
                  </a:lnTo>
                  <a:lnTo>
                    <a:pt x="1553" y="228"/>
                  </a:lnTo>
                  <a:lnTo>
                    <a:pt x="1493" y="173"/>
                  </a:lnTo>
                  <a:lnTo>
                    <a:pt x="1431" y="125"/>
                  </a:lnTo>
                  <a:lnTo>
                    <a:pt x="1363" y="85"/>
                  </a:lnTo>
                  <a:lnTo>
                    <a:pt x="1292" y="53"/>
                  </a:lnTo>
                  <a:lnTo>
                    <a:pt x="1220" y="30"/>
                  </a:lnTo>
                  <a:lnTo>
                    <a:pt x="1182" y="20"/>
                  </a:lnTo>
                  <a:lnTo>
                    <a:pt x="1121" y="9"/>
                  </a:lnTo>
                  <a:lnTo>
                    <a:pt x="1001" y="0"/>
                  </a:lnTo>
                  <a:lnTo>
                    <a:pt x="880" y="5"/>
                  </a:lnTo>
                  <a:lnTo>
                    <a:pt x="763" y="20"/>
                  </a:lnTo>
                  <a:lnTo>
                    <a:pt x="651" y="44"/>
                  </a:lnTo>
                  <a:lnTo>
                    <a:pt x="544" y="75"/>
                  </a:lnTo>
                  <a:lnTo>
                    <a:pt x="400" y="128"/>
                  </a:lnTo>
                  <a:lnTo>
                    <a:pt x="319" y="164"/>
                  </a:lnTo>
                  <a:lnTo>
                    <a:pt x="286" y="194"/>
                  </a:lnTo>
                  <a:lnTo>
                    <a:pt x="224" y="264"/>
                  </a:lnTo>
                  <a:lnTo>
                    <a:pt x="168" y="343"/>
                  </a:lnTo>
                  <a:lnTo>
                    <a:pt x="119" y="433"/>
                  </a:lnTo>
                  <a:lnTo>
                    <a:pt x="78" y="529"/>
                  </a:lnTo>
                  <a:lnTo>
                    <a:pt x="44" y="631"/>
                  </a:lnTo>
                  <a:lnTo>
                    <a:pt x="19" y="737"/>
                  </a:lnTo>
                  <a:lnTo>
                    <a:pt x="5" y="849"/>
                  </a:lnTo>
                  <a:lnTo>
                    <a:pt x="0" y="961"/>
                  </a:lnTo>
                  <a:lnTo>
                    <a:pt x="8" y="1076"/>
                  </a:lnTo>
                  <a:lnTo>
                    <a:pt x="27" y="1191"/>
                  </a:lnTo>
                  <a:lnTo>
                    <a:pt x="60" y="1304"/>
                  </a:lnTo>
                  <a:lnTo>
                    <a:pt x="105" y="1414"/>
                  </a:lnTo>
                  <a:lnTo>
                    <a:pt x="166" y="1520"/>
                  </a:lnTo>
                  <a:lnTo>
                    <a:pt x="242" y="1620"/>
                  </a:lnTo>
                  <a:lnTo>
                    <a:pt x="333" y="1715"/>
                  </a:lnTo>
                  <a:lnTo>
                    <a:pt x="386" y="1759"/>
                  </a:lnTo>
                  <a:lnTo>
                    <a:pt x="363" y="1805"/>
                  </a:lnTo>
                  <a:lnTo>
                    <a:pt x="332" y="1896"/>
                  </a:lnTo>
                  <a:lnTo>
                    <a:pt x="317" y="1987"/>
                  </a:lnTo>
                  <a:lnTo>
                    <a:pt x="319" y="2077"/>
                  </a:lnTo>
                  <a:lnTo>
                    <a:pt x="333" y="2166"/>
                  </a:lnTo>
                  <a:lnTo>
                    <a:pt x="359" y="2251"/>
                  </a:lnTo>
                  <a:lnTo>
                    <a:pt x="394" y="2334"/>
                  </a:lnTo>
                  <a:lnTo>
                    <a:pt x="437" y="2413"/>
                  </a:lnTo>
                  <a:lnTo>
                    <a:pt x="509" y="2523"/>
                  </a:lnTo>
                  <a:lnTo>
                    <a:pt x="616" y="2650"/>
                  </a:lnTo>
                  <a:lnTo>
                    <a:pt x="717" y="2750"/>
                  </a:lnTo>
                  <a:lnTo>
                    <a:pt x="796" y="2816"/>
                  </a:lnTo>
                  <a:lnTo>
                    <a:pt x="822" y="2834"/>
                  </a:lnTo>
                  <a:lnTo>
                    <a:pt x="824" y="2920"/>
                  </a:lnTo>
                  <a:lnTo>
                    <a:pt x="845" y="3083"/>
                  </a:lnTo>
                  <a:lnTo>
                    <a:pt x="884" y="3236"/>
                  </a:lnTo>
                  <a:lnTo>
                    <a:pt x="936" y="3380"/>
                  </a:lnTo>
                  <a:lnTo>
                    <a:pt x="1003" y="3514"/>
                  </a:lnTo>
                  <a:lnTo>
                    <a:pt x="1081" y="3635"/>
                  </a:lnTo>
                  <a:lnTo>
                    <a:pt x="1169" y="3747"/>
                  </a:lnTo>
                  <a:lnTo>
                    <a:pt x="1266" y="3847"/>
                  </a:lnTo>
                  <a:lnTo>
                    <a:pt x="1370" y="3935"/>
                  </a:lnTo>
                  <a:lnTo>
                    <a:pt x="1477" y="4011"/>
                  </a:lnTo>
                  <a:lnTo>
                    <a:pt x="1589" y="4075"/>
                  </a:lnTo>
                  <a:lnTo>
                    <a:pt x="1700" y="4125"/>
                  </a:lnTo>
                  <a:lnTo>
                    <a:pt x="1813" y="4164"/>
                  </a:lnTo>
                  <a:lnTo>
                    <a:pt x="1923" y="4189"/>
                  </a:lnTo>
                  <a:lnTo>
                    <a:pt x="2030" y="4200"/>
                  </a:lnTo>
                  <a:lnTo>
                    <a:pt x="2131" y="4198"/>
                  </a:lnTo>
                  <a:lnTo>
                    <a:pt x="2177" y="4190"/>
                  </a:lnTo>
                  <a:lnTo>
                    <a:pt x="2202" y="4234"/>
                  </a:lnTo>
                  <a:lnTo>
                    <a:pt x="2256" y="4318"/>
                  </a:lnTo>
                  <a:lnTo>
                    <a:pt x="2321" y="4399"/>
                  </a:lnTo>
                  <a:lnTo>
                    <a:pt x="2395" y="4475"/>
                  </a:lnTo>
                  <a:lnTo>
                    <a:pt x="2476" y="4548"/>
                  </a:lnTo>
                  <a:lnTo>
                    <a:pt x="2562" y="4615"/>
                  </a:lnTo>
                  <a:lnTo>
                    <a:pt x="2657" y="4677"/>
                  </a:lnTo>
                  <a:lnTo>
                    <a:pt x="2757" y="4735"/>
                  </a:lnTo>
                  <a:lnTo>
                    <a:pt x="2860" y="4785"/>
                  </a:lnTo>
                  <a:lnTo>
                    <a:pt x="2968" y="4830"/>
                  </a:lnTo>
                  <a:lnTo>
                    <a:pt x="3080" y="4869"/>
                  </a:lnTo>
                  <a:lnTo>
                    <a:pt x="3194" y="4900"/>
                  </a:lnTo>
                  <a:lnTo>
                    <a:pt x="3310" y="4925"/>
                  </a:lnTo>
                  <a:lnTo>
                    <a:pt x="3427" y="4942"/>
                  </a:lnTo>
                  <a:lnTo>
                    <a:pt x="3545" y="4951"/>
                  </a:lnTo>
                  <a:lnTo>
                    <a:pt x="3661" y="4951"/>
                  </a:lnTo>
                  <a:lnTo>
                    <a:pt x="3778" y="4943"/>
                  </a:lnTo>
                  <a:lnTo>
                    <a:pt x="3892" y="4926"/>
                  </a:lnTo>
                  <a:lnTo>
                    <a:pt x="4004" y="4900"/>
                  </a:lnTo>
                  <a:lnTo>
                    <a:pt x="4113" y="4864"/>
                  </a:lnTo>
                  <a:lnTo>
                    <a:pt x="4218" y="4819"/>
                  </a:lnTo>
                  <a:lnTo>
                    <a:pt x="4317" y="4762"/>
                  </a:lnTo>
                  <a:lnTo>
                    <a:pt x="4411" y="4696"/>
                  </a:lnTo>
                  <a:lnTo>
                    <a:pt x="4500" y="4617"/>
                  </a:lnTo>
                  <a:lnTo>
                    <a:pt x="4580" y="4527"/>
                  </a:lnTo>
                  <a:lnTo>
                    <a:pt x="4654" y="4426"/>
                  </a:lnTo>
                  <a:lnTo>
                    <a:pt x="4720" y="4312"/>
                  </a:lnTo>
                  <a:lnTo>
                    <a:pt x="4776" y="4186"/>
                  </a:lnTo>
                  <a:lnTo>
                    <a:pt x="4823" y="4048"/>
                  </a:lnTo>
                  <a:lnTo>
                    <a:pt x="4859" y="3896"/>
                  </a:lnTo>
                  <a:lnTo>
                    <a:pt x="4884" y="3730"/>
                  </a:lnTo>
                  <a:lnTo>
                    <a:pt x="4897" y="3551"/>
                  </a:lnTo>
                  <a:lnTo>
                    <a:pt x="4897" y="3455"/>
                  </a:lnTo>
                  <a:lnTo>
                    <a:pt x="4897" y="1087"/>
                  </a:lnTo>
                  <a:lnTo>
                    <a:pt x="4837" y="1052"/>
                  </a:lnTo>
                  <a:lnTo>
                    <a:pt x="4713" y="995"/>
                  </a:lnTo>
                  <a:lnTo>
                    <a:pt x="4588" y="954"/>
                  </a:lnTo>
                  <a:lnTo>
                    <a:pt x="4464" y="926"/>
                  </a:lnTo>
                  <a:lnTo>
                    <a:pt x="4338" y="915"/>
                  </a:lnTo>
                  <a:lnTo>
                    <a:pt x="4215" y="917"/>
                  </a:lnTo>
                  <a:lnTo>
                    <a:pt x="4093" y="936"/>
                  </a:lnTo>
                  <a:lnTo>
                    <a:pt x="3974" y="968"/>
                  </a:lnTo>
                  <a:lnTo>
                    <a:pt x="3916" y="99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36C489D-A7AD-4EE7-8BCB-4E30499B6C1E}"/>
              </a:ext>
            </a:extLst>
          </p:cNvPr>
          <p:cNvSpPr txBox="1"/>
          <p:nvPr/>
        </p:nvSpPr>
        <p:spPr>
          <a:xfrm>
            <a:off x="5932974" y="4173245"/>
            <a:ext cx="2202816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solidFill>
                  <a:srgbClr val="500000"/>
                </a:solidFill>
              </a:rPr>
              <a:t>Data Science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500000"/>
              </a:solidFill>
              <a:effectLst/>
              <a:uLnTx/>
              <a:uFillTx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15653C-368B-4CD4-A330-7C039697580A}"/>
              </a:ext>
            </a:extLst>
          </p:cNvPr>
          <p:cNvSpPr txBox="1"/>
          <p:nvPr/>
        </p:nvSpPr>
        <p:spPr>
          <a:xfrm>
            <a:off x="834371" y="3922218"/>
            <a:ext cx="2688370" cy="120032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500000"/>
                </a:solidFill>
                <a:effectLst/>
                <a:uLnTx/>
                <a:uFillTx/>
              </a:rPr>
              <a:t>External</a:t>
            </a:r>
            <a:r>
              <a:rPr kumimoji="0" 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500000"/>
                </a:solidFill>
                <a:effectLst/>
                <a:uLnTx/>
                <a:uFillTx/>
              </a:rPr>
              <a:t> Data Collection </a:t>
            </a:r>
            <a:br>
              <a:rPr kumimoji="0" 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500000"/>
                </a:solidFill>
                <a:effectLst/>
                <a:uLnTx/>
                <a:uFillTx/>
              </a:rPr>
            </a:br>
            <a:r>
              <a:rPr kumimoji="0" 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500000"/>
                </a:solidFill>
                <a:effectLst/>
                <a:uLnTx/>
                <a:uFillTx/>
              </a:rPr>
              <a:t>&amp; Web Scraping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500000"/>
              </a:solidFill>
              <a:effectLst/>
              <a:uLnTx/>
              <a:uFillTx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308F98-1380-42CE-B5EE-011AC9E75E3B}"/>
              </a:ext>
            </a:extLst>
          </p:cNvPr>
          <p:cNvSpPr txBox="1"/>
          <p:nvPr/>
        </p:nvSpPr>
        <p:spPr>
          <a:xfrm>
            <a:off x="5827370" y="1345448"/>
            <a:ext cx="2907210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500000"/>
                </a:solidFill>
                <a:effectLst/>
                <a:uLnTx/>
                <a:uFillTx/>
              </a:rPr>
              <a:t>Implementation of Data Warehouse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500000"/>
              </a:solidFill>
              <a:effectLst/>
              <a:uLnTx/>
              <a:uFillTx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CE436B-4DA0-4338-8E87-551AA73410D3}"/>
              </a:ext>
            </a:extLst>
          </p:cNvPr>
          <p:cNvSpPr txBox="1"/>
          <p:nvPr/>
        </p:nvSpPr>
        <p:spPr>
          <a:xfrm>
            <a:off x="490965" y="1536332"/>
            <a:ext cx="2682524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>
                <a:solidFill>
                  <a:srgbClr val="500000"/>
                </a:solidFill>
              </a:rPr>
              <a:t>Digital Acquisition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5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0631" y="2057400"/>
            <a:ext cx="7904284" cy="1846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790841" y="2733448"/>
            <a:ext cx="761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Project Management</a:t>
            </a: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62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0631" y="2057400"/>
            <a:ext cx="7904284" cy="1846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790841" y="2733448"/>
            <a:ext cx="761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Conclusion</a:t>
            </a: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56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46185" y="5257800"/>
            <a:ext cx="2426678" cy="606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"/>
          </a:p>
        </p:txBody>
      </p:sp>
      <p:pic>
        <p:nvPicPr>
          <p:cNvPr id="7" name="Picture 2" descr="http://www.greensolutiongroup.com/Images/faq-green.png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241590" y="938220"/>
            <a:ext cx="2438400" cy="246278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336590" y="3224220"/>
            <a:ext cx="632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3200" kern="1200" dirty="0" smtClean="0">
                <a:solidFill>
                  <a:srgbClr val="500000"/>
                </a:solidFill>
                <a:latin typeface="Calibri" pitchFamily="34" charset="0"/>
                <a:ea typeface="+mn-ea"/>
                <a:cs typeface="+mn-cs"/>
              </a:rPr>
              <a:t>Because Answers exist only to</a:t>
            </a:r>
          </a:p>
          <a:p>
            <a:pPr algn="ctr">
              <a:buClrTx/>
              <a:buFontTx/>
              <a:buNone/>
            </a:pPr>
            <a:r>
              <a:rPr lang="en-US" sz="3200" kern="1200" dirty="0" smtClean="0">
                <a:solidFill>
                  <a:srgbClr val="500000"/>
                </a:solidFill>
                <a:latin typeface="Calibri" pitchFamily="34" charset="0"/>
                <a:ea typeface="+mn-ea"/>
                <a:cs typeface="+mn-cs"/>
              </a:rPr>
              <a:t>Questions</a:t>
            </a:r>
            <a:endParaRPr lang="en-US" sz="1800" kern="1200" dirty="0">
              <a:solidFill>
                <a:srgbClr val="500000"/>
              </a:solidFill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9" name="Picture 6" descr="https://www.fnfcart.com/media/wysiwyg/megaphone2-02.png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834835" y="4301438"/>
            <a:ext cx="3174169" cy="181149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46185" y="5317673"/>
            <a:ext cx="52702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500000"/>
                </a:solidFill>
                <a:latin typeface="Calibri" pitchFamily="34" charset="0"/>
                <a:hlinkClick r:id="rId6"/>
              </a:rPr>
              <a:t>Kothari.tanushree@tamu.edu</a:t>
            </a:r>
            <a:endParaRPr lang="en-US" sz="1400" dirty="0" smtClean="0">
              <a:solidFill>
                <a:srgbClr val="500000"/>
              </a:solidFill>
              <a:latin typeface="Calibri" pitchFamily="34" charset="0"/>
            </a:endParaRPr>
          </a:p>
          <a:p>
            <a:r>
              <a:rPr lang="en-US" dirty="0" smtClean="0">
                <a:solidFill>
                  <a:srgbClr val="500000"/>
                </a:solidFill>
                <a:latin typeface="Calibri" pitchFamily="34" charset="0"/>
                <a:hlinkClick r:id="rId7"/>
              </a:rPr>
              <a:t>Divyeshbatra90@tamu.edu</a:t>
            </a:r>
            <a:r>
              <a:rPr lang="en-US" dirty="0" smtClean="0">
                <a:solidFill>
                  <a:srgbClr val="500000"/>
                </a:solidFill>
                <a:latin typeface="Calibri" pitchFamily="34" charset="0"/>
              </a:rPr>
              <a:t> </a:t>
            </a:r>
            <a:r>
              <a:rPr lang="en-US" sz="1400" dirty="0" smtClean="0">
                <a:latin typeface="Calibri" pitchFamily="34" charset="0"/>
              </a:rPr>
              <a:t/>
            </a:r>
            <a:br>
              <a:rPr lang="en-US" sz="1400" dirty="0" smtClean="0">
                <a:latin typeface="Calibri" pitchFamily="34" charset="0"/>
              </a:rPr>
            </a:br>
            <a:endParaRPr lang="en-US" sz="1400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national ms socie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7" y="5266200"/>
            <a:ext cx="1077964" cy="80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FA99974-6AE4-472D-B1C2-A1F2326D4BC2}"/>
              </a:ext>
            </a:extLst>
          </p:cNvPr>
          <p:cNvGrpSpPr/>
          <p:nvPr/>
        </p:nvGrpSpPr>
        <p:grpSpPr>
          <a:xfrm>
            <a:off x="2923215" y="1548997"/>
            <a:ext cx="3533679" cy="2908088"/>
            <a:chOff x="2951400" y="1516644"/>
            <a:chExt cx="3533679" cy="2908088"/>
          </a:xfrm>
          <a:solidFill>
            <a:sysClr val="window" lastClr="FFFFFF">
              <a:lumMod val="75000"/>
            </a:sysClr>
          </a:solidFill>
        </p:grpSpPr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C6EF7545-AC4D-4DE5-90A7-2D43EAEBE3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0733" y="1704774"/>
              <a:ext cx="3225418" cy="2239432"/>
            </a:xfrm>
            <a:custGeom>
              <a:avLst/>
              <a:gdLst>
                <a:gd name="T0" fmla="*/ 5601 w 7114"/>
                <a:gd name="T1" fmla="*/ 1224 h 4942"/>
                <a:gd name="T2" fmla="*/ 2198 w 7114"/>
                <a:gd name="T3" fmla="*/ 1762 h 4942"/>
                <a:gd name="T4" fmla="*/ 2198 w 7114"/>
                <a:gd name="T5" fmla="*/ 1762 h 4942"/>
                <a:gd name="T6" fmla="*/ 6931 w 7114"/>
                <a:gd name="T7" fmla="*/ 4296 h 4942"/>
                <a:gd name="T8" fmla="*/ 6681 w 7114"/>
                <a:gd name="T9" fmla="*/ 3945 h 4942"/>
                <a:gd name="T10" fmla="*/ 6413 w 7114"/>
                <a:gd name="T11" fmla="*/ 3426 h 4942"/>
                <a:gd name="T12" fmla="*/ 6248 w 7114"/>
                <a:gd name="T13" fmla="*/ 2977 h 4942"/>
                <a:gd name="T14" fmla="*/ 6261 w 7114"/>
                <a:gd name="T15" fmla="*/ 271 h 4942"/>
                <a:gd name="T16" fmla="*/ 6354 w 7114"/>
                <a:gd name="T17" fmla="*/ 178 h 4942"/>
                <a:gd name="T18" fmla="*/ 6336 w 7114"/>
                <a:gd name="T19" fmla="*/ 87 h 4942"/>
                <a:gd name="T20" fmla="*/ 6237 w 7114"/>
                <a:gd name="T21" fmla="*/ 35 h 4942"/>
                <a:gd name="T22" fmla="*/ 5438 w 7114"/>
                <a:gd name="T23" fmla="*/ 41 h 4942"/>
                <a:gd name="T24" fmla="*/ 5384 w 7114"/>
                <a:gd name="T25" fmla="*/ 80 h 4942"/>
                <a:gd name="T26" fmla="*/ 5359 w 7114"/>
                <a:gd name="T27" fmla="*/ 140 h 4942"/>
                <a:gd name="T28" fmla="*/ 5547 w 7114"/>
                <a:gd name="T29" fmla="*/ 989 h 4942"/>
                <a:gd name="T30" fmla="*/ 2063 w 7114"/>
                <a:gd name="T31" fmla="*/ 70 h 4942"/>
                <a:gd name="T32" fmla="*/ 1951 w 7114"/>
                <a:gd name="T33" fmla="*/ 0 h 4942"/>
                <a:gd name="T34" fmla="*/ 1866 w 7114"/>
                <a:gd name="T35" fmla="*/ 38 h 4942"/>
                <a:gd name="T36" fmla="*/ 1837 w 7114"/>
                <a:gd name="T37" fmla="*/ 146 h 4942"/>
                <a:gd name="T38" fmla="*/ 19 w 7114"/>
                <a:gd name="T39" fmla="*/ 4476 h 4942"/>
                <a:gd name="T40" fmla="*/ 11 w 7114"/>
                <a:gd name="T41" fmla="*/ 4489 h 4942"/>
                <a:gd name="T42" fmla="*/ 5 w 7114"/>
                <a:gd name="T43" fmla="*/ 4505 h 4942"/>
                <a:gd name="T44" fmla="*/ 1 w 7114"/>
                <a:gd name="T45" fmla="*/ 4523 h 4942"/>
                <a:gd name="T46" fmla="*/ 0 w 7114"/>
                <a:gd name="T47" fmla="*/ 4531 h 4942"/>
                <a:gd name="T48" fmla="*/ 0 w 7114"/>
                <a:gd name="T49" fmla="*/ 4546 h 4942"/>
                <a:gd name="T50" fmla="*/ 2 w 7114"/>
                <a:gd name="T51" fmla="*/ 4563 h 4942"/>
                <a:gd name="T52" fmla="*/ 6 w 7114"/>
                <a:gd name="T53" fmla="*/ 4579 h 4942"/>
                <a:gd name="T54" fmla="*/ 13 w 7114"/>
                <a:gd name="T55" fmla="*/ 4596 h 4942"/>
                <a:gd name="T56" fmla="*/ 22 w 7114"/>
                <a:gd name="T57" fmla="*/ 4610 h 4942"/>
                <a:gd name="T58" fmla="*/ 33 w 7114"/>
                <a:gd name="T59" fmla="*/ 4623 h 4942"/>
                <a:gd name="T60" fmla="*/ 47 w 7114"/>
                <a:gd name="T61" fmla="*/ 4636 h 4942"/>
                <a:gd name="T62" fmla="*/ 54 w 7114"/>
                <a:gd name="T63" fmla="*/ 4640 h 4942"/>
                <a:gd name="T64" fmla="*/ 63 w 7114"/>
                <a:gd name="T65" fmla="*/ 4646 h 4942"/>
                <a:gd name="T66" fmla="*/ 83 w 7114"/>
                <a:gd name="T67" fmla="*/ 4654 h 4942"/>
                <a:gd name="T68" fmla="*/ 104 w 7114"/>
                <a:gd name="T69" fmla="*/ 4658 h 4942"/>
                <a:gd name="T70" fmla="*/ 2995 w 7114"/>
                <a:gd name="T71" fmla="*/ 4942 h 4942"/>
                <a:gd name="T72" fmla="*/ 3005 w 7114"/>
                <a:gd name="T73" fmla="*/ 4942 h 4942"/>
                <a:gd name="T74" fmla="*/ 3006 w 7114"/>
                <a:gd name="T75" fmla="*/ 4942 h 4942"/>
                <a:gd name="T76" fmla="*/ 3029 w 7114"/>
                <a:gd name="T77" fmla="*/ 4940 h 4942"/>
                <a:gd name="T78" fmla="*/ 3031 w 7114"/>
                <a:gd name="T79" fmla="*/ 4939 h 4942"/>
                <a:gd name="T80" fmla="*/ 3038 w 7114"/>
                <a:gd name="T81" fmla="*/ 4938 h 4942"/>
                <a:gd name="T82" fmla="*/ 3053 w 7114"/>
                <a:gd name="T83" fmla="*/ 4933 h 4942"/>
                <a:gd name="T84" fmla="*/ 3060 w 7114"/>
                <a:gd name="T85" fmla="*/ 4928 h 4942"/>
                <a:gd name="T86" fmla="*/ 3073 w 7114"/>
                <a:gd name="T87" fmla="*/ 4922 h 4942"/>
                <a:gd name="T88" fmla="*/ 3080 w 7114"/>
                <a:gd name="T89" fmla="*/ 4916 h 4942"/>
                <a:gd name="T90" fmla="*/ 3091 w 7114"/>
                <a:gd name="T91" fmla="*/ 4907 h 4942"/>
                <a:gd name="T92" fmla="*/ 3093 w 7114"/>
                <a:gd name="T93" fmla="*/ 4904 h 4942"/>
                <a:gd name="T94" fmla="*/ 6017 w 7114"/>
                <a:gd name="T95" fmla="*/ 3036 h 4942"/>
                <a:gd name="T96" fmla="*/ 6106 w 7114"/>
                <a:gd name="T97" fmla="*/ 3303 h 4942"/>
                <a:gd name="T98" fmla="*/ 6399 w 7114"/>
                <a:gd name="T99" fmla="*/ 3937 h 4942"/>
                <a:gd name="T100" fmla="*/ 6651 w 7114"/>
                <a:gd name="T101" fmla="*/ 4326 h 4942"/>
                <a:gd name="T102" fmla="*/ 6913 w 7114"/>
                <a:gd name="T103" fmla="*/ 4626 h 4942"/>
                <a:gd name="T104" fmla="*/ 6996 w 7114"/>
                <a:gd name="T105" fmla="*/ 4659 h 4942"/>
                <a:gd name="T106" fmla="*/ 7080 w 7114"/>
                <a:gd name="T107" fmla="*/ 4624 h 4942"/>
                <a:gd name="T108" fmla="*/ 7113 w 7114"/>
                <a:gd name="T109" fmla="*/ 4516 h 4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114" h="4942">
                  <a:moveTo>
                    <a:pt x="3073" y="4577"/>
                  </a:moveTo>
                  <a:lnTo>
                    <a:pt x="2399" y="1576"/>
                  </a:lnTo>
                  <a:lnTo>
                    <a:pt x="5601" y="1224"/>
                  </a:lnTo>
                  <a:lnTo>
                    <a:pt x="5718" y="1737"/>
                  </a:lnTo>
                  <a:lnTo>
                    <a:pt x="3073" y="4577"/>
                  </a:lnTo>
                  <a:close/>
                  <a:moveTo>
                    <a:pt x="2198" y="1762"/>
                  </a:moveTo>
                  <a:lnTo>
                    <a:pt x="2854" y="4688"/>
                  </a:lnTo>
                  <a:lnTo>
                    <a:pt x="332" y="4442"/>
                  </a:lnTo>
                  <a:lnTo>
                    <a:pt x="2198" y="1762"/>
                  </a:lnTo>
                  <a:close/>
                  <a:moveTo>
                    <a:pt x="7078" y="4455"/>
                  </a:moveTo>
                  <a:lnTo>
                    <a:pt x="7028" y="4404"/>
                  </a:lnTo>
                  <a:lnTo>
                    <a:pt x="6931" y="4296"/>
                  </a:lnTo>
                  <a:lnTo>
                    <a:pt x="6842" y="4183"/>
                  </a:lnTo>
                  <a:lnTo>
                    <a:pt x="6758" y="4065"/>
                  </a:lnTo>
                  <a:lnTo>
                    <a:pt x="6681" y="3945"/>
                  </a:lnTo>
                  <a:lnTo>
                    <a:pt x="6611" y="3825"/>
                  </a:lnTo>
                  <a:lnTo>
                    <a:pt x="6517" y="3647"/>
                  </a:lnTo>
                  <a:lnTo>
                    <a:pt x="6413" y="3426"/>
                  </a:lnTo>
                  <a:lnTo>
                    <a:pt x="6335" y="3233"/>
                  </a:lnTo>
                  <a:lnTo>
                    <a:pt x="6262" y="3022"/>
                  </a:lnTo>
                  <a:lnTo>
                    <a:pt x="6248" y="2977"/>
                  </a:lnTo>
                  <a:lnTo>
                    <a:pt x="5627" y="273"/>
                  </a:lnTo>
                  <a:lnTo>
                    <a:pt x="6237" y="273"/>
                  </a:lnTo>
                  <a:lnTo>
                    <a:pt x="6261" y="271"/>
                  </a:lnTo>
                  <a:lnTo>
                    <a:pt x="6304" y="254"/>
                  </a:lnTo>
                  <a:lnTo>
                    <a:pt x="6336" y="221"/>
                  </a:lnTo>
                  <a:lnTo>
                    <a:pt x="6354" y="178"/>
                  </a:lnTo>
                  <a:lnTo>
                    <a:pt x="6356" y="154"/>
                  </a:lnTo>
                  <a:lnTo>
                    <a:pt x="6354" y="130"/>
                  </a:lnTo>
                  <a:lnTo>
                    <a:pt x="6336" y="87"/>
                  </a:lnTo>
                  <a:lnTo>
                    <a:pt x="6304" y="55"/>
                  </a:lnTo>
                  <a:lnTo>
                    <a:pt x="6261" y="37"/>
                  </a:lnTo>
                  <a:lnTo>
                    <a:pt x="6237" y="35"/>
                  </a:lnTo>
                  <a:lnTo>
                    <a:pt x="5478" y="35"/>
                  </a:lnTo>
                  <a:lnTo>
                    <a:pt x="5464" y="36"/>
                  </a:lnTo>
                  <a:lnTo>
                    <a:pt x="5438" y="41"/>
                  </a:lnTo>
                  <a:lnTo>
                    <a:pt x="5414" y="53"/>
                  </a:lnTo>
                  <a:lnTo>
                    <a:pt x="5393" y="69"/>
                  </a:lnTo>
                  <a:lnTo>
                    <a:pt x="5384" y="80"/>
                  </a:lnTo>
                  <a:lnTo>
                    <a:pt x="5376" y="91"/>
                  </a:lnTo>
                  <a:lnTo>
                    <a:pt x="5364" y="114"/>
                  </a:lnTo>
                  <a:lnTo>
                    <a:pt x="5359" y="140"/>
                  </a:lnTo>
                  <a:lnTo>
                    <a:pt x="5359" y="167"/>
                  </a:lnTo>
                  <a:lnTo>
                    <a:pt x="5361" y="180"/>
                  </a:lnTo>
                  <a:lnTo>
                    <a:pt x="5547" y="989"/>
                  </a:lnTo>
                  <a:lnTo>
                    <a:pt x="2350" y="1341"/>
                  </a:lnTo>
                  <a:lnTo>
                    <a:pt x="2069" y="94"/>
                  </a:lnTo>
                  <a:lnTo>
                    <a:pt x="2063" y="70"/>
                  </a:lnTo>
                  <a:lnTo>
                    <a:pt x="2036" y="32"/>
                  </a:lnTo>
                  <a:lnTo>
                    <a:pt x="1997" y="9"/>
                  </a:lnTo>
                  <a:lnTo>
                    <a:pt x="1951" y="0"/>
                  </a:lnTo>
                  <a:lnTo>
                    <a:pt x="1927" y="4"/>
                  </a:lnTo>
                  <a:lnTo>
                    <a:pt x="1904" y="11"/>
                  </a:lnTo>
                  <a:lnTo>
                    <a:pt x="1866" y="38"/>
                  </a:lnTo>
                  <a:lnTo>
                    <a:pt x="1842" y="77"/>
                  </a:lnTo>
                  <a:lnTo>
                    <a:pt x="1834" y="122"/>
                  </a:lnTo>
                  <a:lnTo>
                    <a:pt x="1837" y="146"/>
                  </a:lnTo>
                  <a:lnTo>
                    <a:pt x="2128" y="1444"/>
                  </a:lnTo>
                  <a:lnTo>
                    <a:pt x="20" y="4472"/>
                  </a:lnTo>
                  <a:lnTo>
                    <a:pt x="19" y="4476"/>
                  </a:lnTo>
                  <a:lnTo>
                    <a:pt x="17" y="4478"/>
                  </a:lnTo>
                  <a:lnTo>
                    <a:pt x="15" y="4483"/>
                  </a:lnTo>
                  <a:lnTo>
                    <a:pt x="11" y="4489"/>
                  </a:lnTo>
                  <a:lnTo>
                    <a:pt x="9" y="4494"/>
                  </a:lnTo>
                  <a:lnTo>
                    <a:pt x="7" y="4499"/>
                  </a:lnTo>
                  <a:lnTo>
                    <a:pt x="5" y="4505"/>
                  </a:lnTo>
                  <a:lnTo>
                    <a:pt x="4" y="4510"/>
                  </a:lnTo>
                  <a:lnTo>
                    <a:pt x="2" y="4517"/>
                  </a:lnTo>
                  <a:lnTo>
                    <a:pt x="1" y="4523"/>
                  </a:lnTo>
                  <a:lnTo>
                    <a:pt x="1" y="4526"/>
                  </a:lnTo>
                  <a:lnTo>
                    <a:pt x="0" y="4529"/>
                  </a:lnTo>
                  <a:lnTo>
                    <a:pt x="0" y="4531"/>
                  </a:lnTo>
                  <a:lnTo>
                    <a:pt x="0" y="4533"/>
                  </a:lnTo>
                  <a:lnTo>
                    <a:pt x="0" y="4539"/>
                  </a:lnTo>
                  <a:lnTo>
                    <a:pt x="0" y="4546"/>
                  </a:lnTo>
                  <a:lnTo>
                    <a:pt x="0" y="4551"/>
                  </a:lnTo>
                  <a:lnTo>
                    <a:pt x="1" y="4557"/>
                  </a:lnTo>
                  <a:lnTo>
                    <a:pt x="2" y="4563"/>
                  </a:lnTo>
                  <a:lnTo>
                    <a:pt x="3" y="4569"/>
                  </a:lnTo>
                  <a:lnTo>
                    <a:pt x="4" y="4574"/>
                  </a:lnTo>
                  <a:lnTo>
                    <a:pt x="6" y="4579"/>
                  </a:lnTo>
                  <a:lnTo>
                    <a:pt x="8" y="4585"/>
                  </a:lnTo>
                  <a:lnTo>
                    <a:pt x="10" y="4590"/>
                  </a:lnTo>
                  <a:lnTo>
                    <a:pt x="13" y="4596"/>
                  </a:lnTo>
                  <a:lnTo>
                    <a:pt x="16" y="4600"/>
                  </a:lnTo>
                  <a:lnTo>
                    <a:pt x="19" y="4605"/>
                  </a:lnTo>
                  <a:lnTo>
                    <a:pt x="22" y="4610"/>
                  </a:lnTo>
                  <a:lnTo>
                    <a:pt x="26" y="4615"/>
                  </a:lnTo>
                  <a:lnTo>
                    <a:pt x="29" y="4619"/>
                  </a:lnTo>
                  <a:lnTo>
                    <a:pt x="33" y="4623"/>
                  </a:lnTo>
                  <a:lnTo>
                    <a:pt x="37" y="4627"/>
                  </a:lnTo>
                  <a:lnTo>
                    <a:pt x="42" y="4631"/>
                  </a:lnTo>
                  <a:lnTo>
                    <a:pt x="47" y="4636"/>
                  </a:lnTo>
                  <a:lnTo>
                    <a:pt x="48" y="4637"/>
                  </a:lnTo>
                  <a:lnTo>
                    <a:pt x="50" y="4638"/>
                  </a:lnTo>
                  <a:lnTo>
                    <a:pt x="54" y="4640"/>
                  </a:lnTo>
                  <a:lnTo>
                    <a:pt x="57" y="4642"/>
                  </a:lnTo>
                  <a:lnTo>
                    <a:pt x="60" y="4644"/>
                  </a:lnTo>
                  <a:lnTo>
                    <a:pt x="63" y="4646"/>
                  </a:lnTo>
                  <a:lnTo>
                    <a:pt x="73" y="4651"/>
                  </a:lnTo>
                  <a:lnTo>
                    <a:pt x="83" y="4654"/>
                  </a:lnTo>
                  <a:lnTo>
                    <a:pt x="83" y="4654"/>
                  </a:lnTo>
                  <a:lnTo>
                    <a:pt x="83" y="4654"/>
                  </a:lnTo>
                  <a:lnTo>
                    <a:pt x="94" y="4657"/>
                  </a:lnTo>
                  <a:lnTo>
                    <a:pt x="104" y="4658"/>
                  </a:lnTo>
                  <a:lnTo>
                    <a:pt x="105" y="4658"/>
                  </a:lnTo>
                  <a:lnTo>
                    <a:pt x="107" y="4659"/>
                  </a:lnTo>
                  <a:lnTo>
                    <a:pt x="2995" y="4942"/>
                  </a:lnTo>
                  <a:lnTo>
                    <a:pt x="3000" y="4942"/>
                  </a:lnTo>
                  <a:lnTo>
                    <a:pt x="3005" y="4942"/>
                  </a:lnTo>
                  <a:lnTo>
                    <a:pt x="3005" y="4942"/>
                  </a:lnTo>
                  <a:lnTo>
                    <a:pt x="3006" y="4942"/>
                  </a:lnTo>
                  <a:lnTo>
                    <a:pt x="3006" y="4942"/>
                  </a:lnTo>
                  <a:lnTo>
                    <a:pt x="3006" y="4942"/>
                  </a:lnTo>
                  <a:lnTo>
                    <a:pt x="3006" y="4942"/>
                  </a:lnTo>
                  <a:lnTo>
                    <a:pt x="3018" y="4942"/>
                  </a:lnTo>
                  <a:lnTo>
                    <a:pt x="3029" y="4940"/>
                  </a:lnTo>
                  <a:lnTo>
                    <a:pt x="3030" y="4940"/>
                  </a:lnTo>
                  <a:lnTo>
                    <a:pt x="3031" y="4939"/>
                  </a:lnTo>
                  <a:lnTo>
                    <a:pt x="3031" y="4939"/>
                  </a:lnTo>
                  <a:lnTo>
                    <a:pt x="3032" y="4939"/>
                  </a:lnTo>
                  <a:lnTo>
                    <a:pt x="3036" y="4939"/>
                  </a:lnTo>
                  <a:lnTo>
                    <a:pt x="3038" y="4938"/>
                  </a:lnTo>
                  <a:lnTo>
                    <a:pt x="3044" y="4936"/>
                  </a:lnTo>
                  <a:lnTo>
                    <a:pt x="3051" y="4934"/>
                  </a:lnTo>
                  <a:lnTo>
                    <a:pt x="3053" y="4933"/>
                  </a:lnTo>
                  <a:lnTo>
                    <a:pt x="3054" y="4933"/>
                  </a:lnTo>
                  <a:lnTo>
                    <a:pt x="3057" y="4930"/>
                  </a:lnTo>
                  <a:lnTo>
                    <a:pt x="3060" y="4928"/>
                  </a:lnTo>
                  <a:lnTo>
                    <a:pt x="3066" y="4926"/>
                  </a:lnTo>
                  <a:lnTo>
                    <a:pt x="3071" y="4923"/>
                  </a:lnTo>
                  <a:lnTo>
                    <a:pt x="3073" y="4922"/>
                  </a:lnTo>
                  <a:lnTo>
                    <a:pt x="3075" y="4921"/>
                  </a:lnTo>
                  <a:lnTo>
                    <a:pt x="3078" y="4919"/>
                  </a:lnTo>
                  <a:lnTo>
                    <a:pt x="3080" y="4916"/>
                  </a:lnTo>
                  <a:lnTo>
                    <a:pt x="3085" y="4912"/>
                  </a:lnTo>
                  <a:lnTo>
                    <a:pt x="3090" y="4908"/>
                  </a:lnTo>
                  <a:lnTo>
                    <a:pt x="3091" y="4907"/>
                  </a:lnTo>
                  <a:lnTo>
                    <a:pt x="3093" y="4904"/>
                  </a:lnTo>
                  <a:lnTo>
                    <a:pt x="3093" y="4904"/>
                  </a:lnTo>
                  <a:lnTo>
                    <a:pt x="3093" y="4904"/>
                  </a:lnTo>
                  <a:lnTo>
                    <a:pt x="5783" y="2016"/>
                  </a:lnTo>
                  <a:lnTo>
                    <a:pt x="6017" y="3033"/>
                  </a:lnTo>
                  <a:lnTo>
                    <a:pt x="6017" y="3036"/>
                  </a:lnTo>
                  <a:lnTo>
                    <a:pt x="6018" y="3038"/>
                  </a:lnTo>
                  <a:lnTo>
                    <a:pt x="6030" y="3081"/>
                  </a:lnTo>
                  <a:lnTo>
                    <a:pt x="6106" y="3303"/>
                  </a:lnTo>
                  <a:lnTo>
                    <a:pt x="6187" y="3507"/>
                  </a:lnTo>
                  <a:lnTo>
                    <a:pt x="6297" y="3744"/>
                  </a:lnTo>
                  <a:lnTo>
                    <a:pt x="6399" y="3937"/>
                  </a:lnTo>
                  <a:lnTo>
                    <a:pt x="6476" y="4066"/>
                  </a:lnTo>
                  <a:lnTo>
                    <a:pt x="6559" y="4197"/>
                  </a:lnTo>
                  <a:lnTo>
                    <a:pt x="6651" y="4326"/>
                  </a:lnTo>
                  <a:lnTo>
                    <a:pt x="6749" y="4450"/>
                  </a:lnTo>
                  <a:lnTo>
                    <a:pt x="6856" y="4569"/>
                  </a:lnTo>
                  <a:lnTo>
                    <a:pt x="6913" y="4626"/>
                  </a:lnTo>
                  <a:lnTo>
                    <a:pt x="6930" y="4641"/>
                  </a:lnTo>
                  <a:lnTo>
                    <a:pt x="6974" y="4658"/>
                  </a:lnTo>
                  <a:lnTo>
                    <a:pt x="6996" y="4659"/>
                  </a:lnTo>
                  <a:lnTo>
                    <a:pt x="7019" y="4658"/>
                  </a:lnTo>
                  <a:lnTo>
                    <a:pt x="7062" y="4640"/>
                  </a:lnTo>
                  <a:lnTo>
                    <a:pt x="7080" y="4624"/>
                  </a:lnTo>
                  <a:lnTo>
                    <a:pt x="7097" y="4605"/>
                  </a:lnTo>
                  <a:lnTo>
                    <a:pt x="7114" y="4562"/>
                  </a:lnTo>
                  <a:lnTo>
                    <a:pt x="7113" y="4516"/>
                  </a:lnTo>
                  <a:lnTo>
                    <a:pt x="7096" y="4474"/>
                  </a:lnTo>
                  <a:lnTo>
                    <a:pt x="7078" y="44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D3885468-D70F-4FF7-8D12-FA013A2A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490" y="1707041"/>
              <a:ext cx="693589" cy="652790"/>
            </a:xfrm>
            <a:custGeom>
              <a:avLst/>
              <a:gdLst>
                <a:gd name="T0" fmla="*/ 525 w 1532"/>
                <a:gd name="T1" fmla="*/ 1439 h 1441"/>
                <a:gd name="T2" fmla="*/ 381 w 1532"/>
                <a:gd name="T3" fmla="*/ 1426 h 1441"/>
                <a:gd name="T4" fmla="*/ 338 w 1532"/>
                <a:gd name="T5" fmla="*/ 1414 h 1441"/>
                <a:gd name="T6" fmla="*/ 291 w 1532"/>
                <a:gd name="T7" fmla="*/ 1379 h 1441"/>
                <a:gd name="T8" fmla="*/ 262 w 1532"/>
                <a:gd name="T9" fmla="*/ 1331 h 1441"/>
                <a:gd name="T10" fmla="*/ 253 w 1532"/>
                <a:gd name="T11" fmla="*/ 1274 h 1441"/>
                <a:gd name="T12" fmla="*/ 257 w 1532"/>
                <a:gd name="T13" fmla="*/ 1243 h 1441"/>
                <a:gd name="T14" fmla="*/ 282 w 1532"/>
                <a:gd name="T15" fmla="*/ 1190 h 1441"/>
                <a:gd name="T16" fmla="*/ 324 w 1532"/>
                <a:gd name="T17" fmla="*/ 1152 h 1441"/>
                <a:gd name="T18" fmla="*/ 377 w 1532"/>
                <a:gd name="T19" fmla="*/ 1132 h 1441"/>
                <a:gd name="T20" fmla="*/ 422 w 1532"/>
                <a:gd name="T21" fmla="*/ 1131 h 1441"/>
                <a:gd name="T22" fmla="*/ 610 w 1532"/>
                <a:gd name="T23" fmla="*/ 1143 h 1441"/>
                <a:gd name="T24" fmla="*/ 813 w 1532"/>
                <a:gd name="T25" fmla="*/ 1128 h 1441"/>
                <a:gd name="T26" fmla="*/ 1013 w 1532"/>
                <a:gd name="T27" fmla="*/ 1077 h 1441"/>
                <a:gd name="T28" fmla="*/ 1118 w 1532"/>
                <a:gd name="T29" fmla="*/ 1018 h 1441"/>
                <a:gd name="T30" fmla="*/ 1160 w 1532"/>
                <a:gd name="T31" fmla="*/ 981 h 1441"/>
                <a:gd name="T32" fmla="*/ 1222 w 1532"/>
                <a:gd name="T33" fmla="*/ 869 h 1441"/>
                <a:gd name="T34" fmla="*/ 1235 w 1532"/>
                <a:gd name="T35" fmla="*/ 761 h 1441"/>
                <a:gd name="T36" fmla="*/ 1220 w 1532"/>
                <a:gd name="T37" fmla="*/ 631 h 1441"/>
                <a:gd name="T38" fmla="*/ 1149 w 1532"/>
                <a:gd name="T39" fmla="*/ 494 h 1441"/>
                <a:gd name="T40" fmla="*/ 1103 w 1532"/>
                <a:gd name="T41" fmla="*/ 448 h 1441"/>
                <a:gd name="T42" fmla="*/ 999 w 1532"/>
                <a:gd name="T43" fmla="*/ 382 h 1441"/>
                <a:gd name="T44" fmla="*/ 813 w 1532"/>
                <a:gd name="T45" fmla="*/ 321 h 1441"/>
                <a:gd name="T46" fmla="*/ 571 w 1532"/>
                <a:gd name="T47" fmla="*/ 298 h 1441"/>
                <a:gd name="T48" fmla="*/ 554 w 1532"/>
                <a:gd name="T49" fmla="*/ 298 h 1441"/>
                <a:gd name="T50" fmla="*/ 149 w 1532"/>
                <a:gd name="T51" fmla="*/ 299 h 1441"/>
                <a:gd name="T52" fmla="*/ 105 w 1532"/>
                <a:gd name="T53" fmla="*/ 293 h 1441"/>
                <a:gd name="T54" fmla="*/ 54 w 1532"/>
                <a:gd name="T55" fmla="*/ 265 h 1441"/>
                <a:gd name="T56" fmla="*/ 17 w 1532"/>
                <a:gd name="T57" fmla="*/ 221 h 1441"/>
                <a:gd name="T58" fmla="*/ 0 w 1532"/>
                <a:gd name="T59" fmla="*/ 166 h 1441"/>
                <a:gd name="T60" fmla="*/ 0 w 1532"/>
                <a:gd name="T61" fmla="*/ 134 h 1441"/>
                <a:gd name="T62" fmla="*/ 17 w 1532"/>
                <a:gd name="T63" fmla="*/ 79 h 1441"/>
                <a:gd name="T64" fmla="*/ 54 w 1532"/>
                <a:gd name="T65" fmla="*/ 35 h 1441"/>
                <a:gd name="T66" fmla="*/ 105 w 1532"/>
                <a:gd name="T67" fmla="*/ 8 h 1441"/>
                <a:gd name="T68" fmla="*/ 149 w 1532"/>
                <a:gd name="T69" fmla="*/ 1 h 1441"/>
                <a:gd name="T70" fmla="*/ 580 w 1532"/>
                <a:gd name="T71" fmla="*/ 0 h 1441"/>
                <a:gd name="T72" fmla="*/ 797 w 1532"/>
                <a:gd name="T73" fmla="*/ 16 h 1441"/>
                <a:gd name="T74" fmla="*/ 1035 w 1532"/>
                <a:gd name="T75" fmla="*/ 75 h 1441"/>
                <a:gd name="T76" fmla="*/ 1186 w 1532"/>
                <a:gd name="T77" fmla="*/ 145 h 1441"/>
                <a:gd name="T78" fmla="*/ 1299 w 1532"/>
                <a:gd name="T79" fmla="*/ 225 h 1441"/>
                <a:gd name="T80" fmla="*/ 1351 w 1532"/>
                <a:gd name="T81" fmla="*/ 274 h 1441"/>
                <a:gd name="T82" fmla="*/ 1434 w 1532"/>
                <a:gd name="T83" fmla="*/ 383 h 1441"/>
                <a:gd name="T84" fmla="*/ 1494 w 1532"/>
                <a:gd name="T85" fmla="*/ 508 h 1441"/>
                <a:gd name="T86" fmla="*/ 1526 w 1532"/>
                <a:gd name="T87" fmla="*/ 646 h 1441"/>
                <a:gd name="T88" fmla="*/ 1532 w 1532"/>
                <a:gd name="T89" fmla="*/ 761 h 1441"/>
                <a:gd name="T90" fmla="*/ 1526 w 1532"/>
                <a:gd name="T91" fmla="*/ 864 h 1441"/>
                <a:gd name="T92" fmla="*/ 1494 w 1532"/>
                <a:gd name="T93" fmla="*/ 993 h 1441"/>
                <a:gd name="T94" fmla="*/ 1436 w 1532"/>
                <a:gd name="T95" fmla="*/ 1107 h 1441"/>
                <a:gd name="T96" fmla="*/ 1354 w 1532"/>
                <a:gd name="T97" fmla="*/ 1207 h 1441"/>
                <a:gd name="T98" fmla="*/ 1292 w 1532"/>
                <a:gd name="T99" fmla="*/ 1261 h 1441"/>
                <a:gd name="T100" fmla="*/ 1116 w 1532"/>
                <a:gd name="T101" fmla="*/ 1357 h 1441"/>
                <a:gd name="T102" fmla="*/ 924 w 1532"/>
                <a:gd name="T103" fmla="*/ 1412 h 1441"/>
                <a:gd name="T104" fmla="*/ 691 w 1532"/>
                <a:gd name="T105" fmla="*/ 1440 h 1441"/>
                <a:gd name="T106" fmla="*/ 609 w 1532"/>
                <a:gd name="T107" fmla="*/ 1441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32" h="1441">
                  <a:moveTo>
                    <a:pt x="609" y="1441"/>
                  </a:moveTo>
                  <a:lnTo>
                    <a:pt x="525" y="1439"/>
                  </a:lnTo>
                  <a:lnTo>
                    <a:pt x="406" y="1430"/>
                  </a:lnTo>
                  <a:lnTo>
                    <a:pt x="381" y="1426"/>
                  </a:lnTo>
                  <a:lnTo>
                    <a:pt x="366" y="1424"/>
                  </a:lnTo>
                  <a:lnTo>
                    <a:pt x="338" y="1414"/>
                  </a:lnTo>
                  <a:lnTo>
                    <a:pt x="313" y="1399"/>
                  </a:lnTo>
                  <a:lnTo>
                    <a:pt x="291" y="1379"/>
                  </a:lnTo>
                  <a:lnTo>
                    <a:pt x="274" y="1357"/>
                  </a:lnTo>
                  <a:lnTo>
                    <a:pt x="262" y="1331"/>
                  </a:lnTo>
                  <a:lnTo>
                    <a:pt x="255" y="1304"/>
                  </a:lnTo>
                  <a:lnTo>
                    <a:pt x="253" y="1274"/>
                  </a:lnTo>
                  <a:lnTo>
                    <a:pt x="254" y="1259"/>
                  </a:lnTo>
                  <a:lnTo>
                    <a:pt x="257" y="1243"/>
                  </a:lnTo>
                  <a:lnTo>
                    <a:pt x="267" y="1215"/>
                  </a:lnTo>
                  <a:lnTo>
                    <a:pt x="282" y="1190"/>
                  </a:lnTo>
                  <a:lnTo>
                    <a:pt x="300" y="1169"/>
                  </a:lnTo>
                  <a:lnTo>
                    <a:pt x="324" y="1152"/>
                  </a:lnTo>
                  <a:lnTo>
                    <a:pt x="349" y="1140"/>
                  </a:lnTo>
                  <a:lnTo>
                    <a:pt x="377" y="1132"/>
                  </a:lnTo>
                  <a:lnTo>
                    <a:pt x="407" y="1130"/>
                  </a:lnTo>
                  <a:lnTo>
                    <a:pt x="422" y="1131"/>
                  </a:lnTo>
                  <a:lnTo>
                    <a:pt x="482" y="1139"/>
                  </a:lnTo>
                  <a:lnTo>
                    <a:pt x="610" y="1143"/>
                  </a:lnTo>
                  <a:lnTo>
                    <a:pt x="709" y="1139"/>
                  </a:lnTo>
                  <a:lnTo>
                    <a:pt x="813" y="1128"/>
                  </a:lnTo>
                  <a:lnTo>
                    <a:pt x="917" y="1108"/>
                  </a:lnTo>
                  <a:lnTo>
                    <a:pt x="1013" y="1077"/>
                  </a:lnTo>
                  <a:lnTo>
                    <a:pt x="1079" y="1044"/>
                  </a:lnTo>
                  <a:lnTo>
                    <a:pt x="1118" y="1018"/>
                  </a:lnTo>
                  <a:lnTo>
                    <a:pt x="1135" y="1004"/>
                  </a:lnTo>
                  <a:lnTo>
                    <a:pt x="1160" y="981"/>
                  </a:lnTo>
                  <a:lnTo>
                    <a:pt x="1198" y="929"/>
                  </a:lnTo>
                  <a:lnTo>
                    <a:pt x="1222" y="869"/>
                  </a:lnTo>
                  <a:lnTo>
                    <a:pt x="1234" y="800"/>
                  </a:lnTo>
                  <a:lnTo>
                    <a:pt x="1235" y="761"/>
                  </a:lnTo>
                  <a:lnTo>
                    <a:pt x="1234" y="714"/>
                  </a:lnTo>
                  <a:lnTo>
                    <a:pt x="1220" y="631"/>
                  </a:lnTo>
                  <a:lnTo>
                    <a:pt x="1191" y="558"/>
                  </a:lnTo>
                  <a:lnTo>
                    <a:pt x="1149" y="494"/>
                  </a:lnTo>
                  <a:lnTo>
                    <a:pt x="1121" y="466"/>
                  </a:lnTo>
                  <a:lnTo>
                    <a:pt x="1103" y="448"/>
                  </a:lnTo>
                  <a:lnTo>
                    <a:pt x="1063" y="419"/>
                  </a:lnTo>
                  <a:lnTo>
                    <a:pt x="999" y="382"/>
                  </a:lnTo>
                  <a:lnTo>
                    <a:pt x="906" y="345"/>
                  </a:lnTo>
                  <a:lnTo>
                    <a:pt x="813" y="321"/>
                  </a:lnTo>
                  <a:lnTo>
                    <a:pt x="685" y="303"/>
                  </a:lnTo>
                  <a:lnTo>
                    <a:pt x="571" y="298"/>
                  </a:lnTo>
                  <a:lnTo>
                    <a:pt x="558" y="298"/>
                  </a:lnTo>
                  <a:lnTo>
                    <a:pt x="554" y="298"/>
                  </a:lnTo>
                  <a:lnTo>
                    <a:pt x="551" y="299"/>
                  </a:lnTo>
                  <a:lnTo>
                    <a:pt x="149" y="299"/>
                  </a:lnTo>
                  <a:lnTo>
                    <a:pt x="133" y="298"/>
                  </a:lnTo>
                  <a:lnTo>
                    <a:pt x="105" y="293"/>
                  </a:lnTo>
                  <a:lnTo>
                    <a:pt x="78" y="281"/>
                  </a:lnTo>
                  <a:lnTo>
                    <a:pt x="54" y="265"/>
                  </a:lnTo>
                  <a:lnTo>
                    <a:pt x="33" y="244"/>
                  </a:lnTo>
                  <a:lnTo>
                    <a:pt x="17" y="221"/>
                  </a:lnTo>
                  <a:lnTo>
                    <a:pt x="6" y="195"/>
                  </a:lnTo>
                  <a:lnTo>
                    <a:pt x="0" y="166"/>
                  </a:lnTo>
                  <a:lnTo>
                    <a:pt x="0" y="150"/>
                  </a:lnTo>
                  <a:lnTo>
                    <a:pt x="0" y="134"/>
                  </a:lnTo>
                  <a:lnTo>
                    <a:pt x="6" y="106"/>
                  </a:lnTo>
                  <a:lnTo>
                    <a:pt x="17" y="79"/>
                  </a:lnTo>
                  <a:lnTo>
                    <a:pt x="33" y="55"/>
                  </a:lnTo>
                  <a:lnTo>
                    <a:pt x="54" y="35"/>
                  </a:lnTo>
                  <a:lnTo>
                    <a:pt x="78" y="19"/>
                  </a:lnTo>
                  <a:lnTo>
                    <a:pt x="105" y="8"/>
                  </a:lnTo>
                  <a:lnTo>
                    <a:pt x="133" y="1"/>
                  </a:lnTo>
                  <a:lnTo>
                    <a:pt x="149" y="1"/>
                  </a:lnTo>
                  <a:lnTo>
                    <a:pt x="547" y="1"/>
                  </a:lnTo>
                  <a:lnTo>
                    <a:pt x="580" y="0"/>
                  </a:lnTo>
                  <a:lnTo>
                    <a:pt x="695" y="5"/>
                  </a:lnTo>
                  <a:lnTo>
                    <a:pt x="797" y="16"/>
                  </a:lnTo>
                  <a:lnTo>
                    <a:pt x="913" y="39"/>
                  </a:lnTo>
                  <a:lnTo>
                    <a:pt x="1035" y="75"/>
                  </a:lnTo>
                  <a:lnTo>
                    <a:pt x="1126" y="114"/>
                  </a:lnTo>
                  <a:lnTo>
                    <a:pt x="1186" y="145"/>
                  </a:lnTo>
                  <a:lnTo>
                    <a:pt x="1244" y="182"/>
                  </a:lnTo>
                  <a:lnTo>
                    <a:pt x="1299" y="225"/>
                  </a:lnTo>
                  <a:lnTo>
                    <a:pt x="1325" y="249"/>
                  </a:lnTo>
                  <a:lnTo>
                    <a:pt x="1351" y="274"/>
                  </a:lnTo>
                  <a:lnTo>
                    <a:pt x="1395" y="326"/>
                  </a:lnTo>
                  <a:lnTo>
                    <a:pt x="1434" y="383"/>
                  </a:lnTo>
                  <a:lnTo>
                    <a:pt x="1468" y="443"/>
                  </a:lnTo>
                  <a:lnTo>
                    <a:pt x="1494" y="508"/>
                  </a:lnTo>
                  <a:lnTo>
                    <a:pt x="1513" y="575"/>
                  </a:lnTo>
                  <a:lnTo>
                    <a:pt x="1526" y="646"/>
                  </a:lnTo>
                  <a:lnTo>
                    <a:pt x="1532" y="722"/>
                  </a:lnTo>
                  <a:lnTo>
                    <a:pt x="1532" y="761"/>
                  </a:lnTo>
                  <a:lnTo>
                    <a:pt x="1532" y="796"/>
                  </a:lnTo>
                  <a:lnTo>
                    <a:pt x="1526" y="864"/>
                  </a:lnTo>
                  <a:lnTo>
                    <a:pt x="1513" y="930"/>
                  </a:lnTo>
                  <a:lnTo>
                    <a:pt x="1494" y="993"/>
                  </a:lnTo>
                  <a:lnTo>
                    <a:pt x="1468" y="1051"/>
                  </a:lnTo>
                  <a:lnTo>
                    <a:pt x="1436" y="1107"/>
                  </a:lnTo>
                  <a:lnTo>
                    <a:pt x="1399" y="1159"/>
                  </a:lnTo>
                  <a:lnTo>
                    <a:pt x="1354" y="1207"/>
                  </a:lnTo>
                  <a:lnTo>
                    <a:pt x="1330" y="1228"/>
                  </a:lnTo>
                  <a:lnTo>
                    <a:pt x="1292" y="1261"/>
                  </a:lnTo>
                  <a:lnTo>
                    <a:pt x="1206" y="1314"/>
                  </a:lnTo>
                  <a:lnTo>
                    <a:pt x="1116" y="1357"/>
                  </a:lnTo>
                  <a:lnTo>
                    <a:pt x="1021" y="1388"/>
                  </a:lnTo>
                  <a:lnTo>
                    <a:pt x="924" y="1412"/>
                  </a:lnTo>
                  <a:lnTo>
                    <a:pt x="829" y="1427"/>
                  </a:lnTo>
                  <a:lnTo>
                    <a:pt x="691" y="1440"/>
                  </a:lnTo>
                  <a:lnTo>
                    <a:pt x="609" y="1441"/>
                  </a:lnTo>
                  <a:lnTo>
                    <a:pt x="609" y="1441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80E1AEFD-DFBB-4865-A2B2-17E864152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792" y="1516644"/>
              <a:ext cx="825054" cy="269730"/>
            </a:xfrm>
            <a:custGeom>
              <a:avLst/>
              <a:gdLst>
                <a:gd name="T0" fmla="*/ 1671 w 1819"/>
                <a:gd name="T1" fmla="*/ 594 h 594"/>
                <a:gd name="T2" fmla="*/ 668 w 1819"/>
                <a:gd name="T3" fmla="*/ 594 h 594"/>
                <a:gd name="T4" fmla="*/ 632 w 1819"/>
                <a:gd name="T5" fmla="*/ 594 h 594"/>
                <a:gd name="T6" fmla="*/ 561 w 1819"/>
                <a:gd name="T7" fmla="*/ 587 h 594"/>
                <a:gd name="T8" fmla="*/ 496 w 1819"/>
                <a:gd name="T9" fmla="*/ 573 h 594"/>
                <a:gd name="T10" fmla="*/ 433 w 1819"/>
                <a:gd name="T11" fmla="*/ 552 h 594"/>
                <a:gd name="T12" fmla="*/ 346 w 1819"/>
                <a:gd name="T13" fmla="*/ 514 h 594"/>
                <a:gd name="T14" fmla="*/ 246 w 1819"/>
                <a:gd name="T15" fmla="*/ 452 h 594"/>
                <a:gd name="T16" fmla="*/ 163 w 1819"/>
                <a:gd name="T17" fmla="*/ 386 h 594"/>
                <a:gd name="T18" fmla="*/ 99 w 1819"/>
                <a:gd name="T19" fmla="*/ 322 h 594"/>
                <a:gd name="T20" fmla="*/ 35 w 1819"/>
                <a:gd name="T21" fmla="*/ 247 h 594"/>
                <a:gd name="T22" fmla="*/ 25 w 1819"/>
                <a:gd name="T23" fmla="*/ 231 h 594"/>
                <a:gd name="T24" fmla="*/ 17 w 1819"/>
                <a:gd name="T25" fmla="*/ 218 h 594"/>
                <a:gd name="T26" fmla="*/ 5 w 1819"/>
                <a:gd name="T27" fmla="*/ 191 h 594"/>
                <a:gd name="T28" fmla="*/ 0 w 1819"/>
                <a:gd name="T29" fmla="*/ 163 h 594"/>
                <a:gd name="T30" fmla="*/ 0 w 1819"/>
                <a:gd name="T31" fmla="*/ 134 h 594"/>
                <a:gd name="T32" fmla="*/ 5 w 1819"/>
                <a:gd name="T33" fmla="*/ 106 h 594"/>
                <a:gd name="T34" fmla="*/ 16 w 1819"/>
                <a:gd name="T35" fmla="*/ 80 h 594"/>
                <a:gd name="T36" fmla="*/ 31 w 1819"/>
                <a:gd name="T37" fmla="*/ 55 h 594"/>
                <a:gd name="T38" fmla="*/ 52 w 1819"/>
                <a:gd name="T39" fmla="*/ 34 h 594"/>
                <a:gd name="T40" fmla="*/ 65 w 1819"/>
                <a:gd name="T41" fmla="*/ 25 h 594"/>
                <a:gd name="T42" fmla="*/ 78 w 1819"/>
                <a:gd name="T43" fmla="*/ 16 h 594"/>
                <a:gd name="T44" fmla="*/ 105 w 1819"/>
                <a:gd name="T45" fmla="*/ 6 h 594"/>
                <a:gd name="T46" fmla="*/ 133 w 1819"/>
                <a:gd name="T47" fmla="*/ 0 h 594"/>
                <a:gd name="T48" fmla="*/ 162 w 1819"/>
                <a:gd name="T49" fmla="*/ 0 h 594"/>
                <a:gd name="T50" fmla="*/ 190 w 1819"/>
                <a:gd name="T51" fmla="*/ 4 h 594"/>
                <a:gd name="T52" fmla="*/ 216 w 1819"/>
                <a:gd name="T53" fmla="*/ 15 h 594"/>
                <a:gd name="T54" fmla="*/ 241 w 1819"/>
                <a:gd name="T55" fmla="*/ 31 h 594"/>
                <a:gd name="T56" fmla="*/ 262 w 1819"/>
                <a:gd name="T57" fmla="*/ 52 h 594"/>
                <a:gd name="T58" fmla="*/ 271 w 1819"/>
                <a:gd name="T59" fmla="*/ 64 h 594"/>
                <a:gd name="T60" fmla="*/ 277 w 1819"/>
                <a:gd name="T61" fmla="*/ 72 h 594"/>
                <a:gd name="T62" fmla="*/ 335 w 1819"/>
                <a:gd name="T63" fmla="*/ 138 h 594"/>
                <a:gd name="T64" fmla="*/ 411 w 1819"/>
                <a:gd name="T65" fmla="*/ 204 h 594"/>
                <a:gd name="T66" fmla="*/ 474 w 1819"/>
                <a:gd name="T67" fmla="*/ 244 h 594"/>
                <a:gd name="T68" fmla="*/ 545 w 1819"/>
                <a:gd name="T69" fmla="*/ 277 h 594"/>
                <a:gd name="T70" fmla="*/ 625 w 1819"/>
                <a:gd name="T71" fmla="*/ 295 h 594"/>
                <a:gd name="T72" fmla="*/ 668 w 1819"/>
                <a:gd name="T73" fmla="*/ 297 h 594"/>
                <a:gd name="T74" fmla="*/ 1671 w 1819"/>
                <a:gd name="T75" fmla="*/ 297 h 594"/>
                <a:gd name="T76" fmla="*/ 1686 w 1819"/>
                <a:gd name="T77" fmla="*/ 297 h 594"/>
                <a:gd name="T78" fmla="*/ 1715 w 1819"/>
                <a:gd name="T79" fmla="*/ 304 h 594"/>
                <a:gd name="T80" fmla="*/ 1741 w 1819"/>
                <a:gd name="T81" fmla="*/ 314 h 594"/>
                <a:gd name="T82" fmla="*/ 1765 w 1819"/>
                <a:gd name="T83" fmla="*/ 331 h 594"/>
                <a:gd name="T84" fmla="*/ 1785 w 1819"/>
                <a:gd name="T85" fmla="*/ 351 h 594"/>
                <a:gd name="T86" fmla="*/ 1801 w 1819"/>
                <a:gd name="T87" fmla="*/ 375 h 594"/>
                <a:gd name="T88" fmla="*/ 1812 w 1819"/>
                <a:gd name="T89" fmla="*/ 402 h 594"/>
                <a:gd name="T90" fmla="*/ 1819 w 1819"/>
                <a:gd name="T91" fmla="*/ 431 h 594"/>
                <a:gd name="T92" fmla="*/ 1819 w 1819"/>
                <a:gd name="T93" fmla="*/ 446 h 594"/>
                <a:gd name="T94" fmla="*/ 1819 w 1819"/>
                <a:gd name="T95" fmla="*/ 461 h 594"/>
                <a:gd name="T96" fmla="*/ 1812 w 1819"/>
                <a:gd name="T97" fmla="*/ 490 h 594"/>
                <a:gd name="T98" fmla="*/ 1801 w 1819"/>
                <a:gd name="T99" fmla="*/ 516 h 594"/>
                <a:gd name="T100" fmla="*/ 1785 w 1819"/>
                <a:gd name="T101" fmla="*/ 540 h 594"/>
                <a:gd name="T102" fmla="*/ 1765 w 1819"/>
                <a:gd name="T103" fmla="*/ 561 h 594"/>
                <a:gd name="T104" fmla="*/ 1741 w 1819"/>
                <a:gd name="T105" fmla="*/ 577 h 594"/>
                <a:gd name="T106" fmla="*/ 1715 w 1819"/>
                <a:gd name="T107" fmla="*/ 588 h 594"/>
                <a:gd name="T108" fmla="*/ 1686 w 1819"/>
                <a:gd name="T109" fmla="*/ 594 h 594"/>
                <a:gd name="T110" fmla="*/ 1671 w 1819"/>
                <a:gd name="T111" fmla="*/ 594 h 594"/>
                <a:gd name="T112" fmla="*/ 1671 w 1819"/>
                <a:gd name="T113" fmla="*/ 594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19" h="594">
                  <a:moveTo>
                    <a:pt x="1671" y="594"/>
                  </a:moveTo>
                  <a:lnTo>
                    <a:pt x="668" y="594"/>
                  </a:lnTo>
                  <a:lnTo>
                    <a:pt x="632" y="594"/>
                  </a:lnTo>
                  <a:lnTo>
                    <a:pt x="561" y="587"/>
                  </a:lnTo>
                  <a:lnTo>
                    <a:pt x="496" y="573"/>
                  </a:lnTo>
                  <a:lnTo>
                    <a:pt x="433" y="552"/>
                  </a:lnTo>
                  <a:lnTo>
                    <a:pt x="346" y="514"/>
                  </a:lnTo>
                  <a:lnTo>
                    <a:pt x="246" y="452"/>
                  </a:lnTo>
                  <a:lnTo>
                    <a:pt x="163" y="386"/>
                  </a:lnTo>
                  <a:lnTo>
                    <a:pt x="99" y="322"/>
                  </a:lnTo>
                  <a:lnTo>
                    <a:pt x="35" y="247"/>
                  </a:lnTo>
                  <a:lnTo>
                    <a:pt x="25" y="231"/>
                  </a:lnTo>
                  <a:lnTo>
                    <a:pt x="17" y="218"/>
                  </a:lnTo>
                  <a:lnTo>
                    <a:pt x="5" y="191"/>
                  </a:lnTo>
                  <a:lnTo>
                    <a:pt x="0" y="163"/>
                  </a:lnTo>
                  <a:lnTo>
                    <a:pt x="0" y="134"/>
                  </a:lnTo>
                  <a:lnTo>
                    <a:pt x="5" y="106"/>
                  </a:lnTo>
                  <a:lnTo>
                    <a:pt x="16" y="80"/>
                  </a:lnTo>
                  <a:lnTo>
                    <a:pt x="31" y="55"/>
                  </a:lnTo>
                  <a:lnTo>
                    <a:pt x="52" y="34"/>
                  </a:lnTo>
                  <a:lnTo>
                    <a:pt x="65" y="25"/>
                  </a:lnTo>
                  <a:lnTo>
                    <a:pt x="78" y="16"/>
                  </a:lnTo>
                  <a:lnTo>
                    <a:pt x="105" y="6"/>
                  </a:lnTo>
                  <a:lnTo>
                    <a:pt x="133" y="0"/>
                  </a:lnTo>
                  <a:lnTo>
                    <a:pt x="162" y="0"/>
                  </a:lnTo>
                  <a:lnTo>
                    <a:pt x="190" y="4"/>
                  </a:lnTo>
                  <a:lnTo>
                    <a:pt x="216" y="15"/>
                  </a:lnTo>
                  <a:lnTo>
                    <a:pt x="241" y="31"/>
                  </a:lnTo>
                  <a:lnTo>
                    <a:pt x="262" y="52"/>
                  </a:lnTo>
                  <a:lnTo>
                    <a:pt x="271" y="64"/>
                  </a:lnTo>
                  <a:lnTo>
                    <a:pt x="277" y="72"/>
                  </a:lnTo>
                  <a:lnTo>
                    <a:pt x="335" y="138"/>
                  </a:lnTo>
                  <a:lnTo>
                    <a:pt x="411" y="204"/>
                  </a:lnTo>
                  <a:lnTo>
                    <a:pt x="474" y="244"/>
                  </a:lnTo>
                  <a:lnTo>
                    <a:pt x="545" y="277"/>
                  </a:lnTo>
                  <a:lnTo>
                    <a:pt x="625" y="295"/>
                  </a:lnTo>
                  <a:lnTo>
                    <a:pt x="668" y="297"/>
                  </a:lnTo>
                  <a:lnTo>
                    <a:pt x="1671" y="297"/>
                  </a:lnTo>
                  <a:lnTo>
                    <a:pt x="1686" y="297"/>
                  </a:lnTo>
                  <a:lnTo>
                    <a:pt x="1715" y="304"/>
                  </a:lnTo>
                  <a:lnTo>
                    <a:pt x="1741" y="314"/>
                  </a:lnTo>
                  <a:lnTo>
                    <a:pt x="1765" y="331"/>
                  </a:lnTo>
                  <a:lnTo>
                    <a:pt x="1785" y="351"/>
                  </a:lnTo>
                  <a:lnTo>
                    <a:pt x="1801" y="375"/>
                  </a:lnTo>
                  <a:lnTo>
                    <a:pt x="1812" y="402"/>
                  </a:lnTo>
                  <a:lnTo>
                    <a:pt x="1819" y="431"/>
                  </a:lnTo>
                  <a:lnTo>
                    <a:pt x="1819" y="446"/>
                  </a:lnTo>
                  <a:lnTo>
                    <a:pt x="1819" y="461"/>
                  </a:lnTo>
                  <a:lnTo>
                    <a:pt x="1812" y="490"/>
                  </a:lnTo>
                  <a:lnTo>
                    <a:pt x="1801" y="516"/>
                  </a:lnTo>
                  <a:lnTo>
                    <a:pt x="1785" y="540"/>
                  </a:lnTo>
                  <a:lnTo>
                    <a:pt x="1765" y="561"/>
                  </a:lnTo>
                  <a:lnTo>
                    <a:pt x="1741" y="577"/>
                  </a:lnTo>
                  <a:lnTo>
                    <a:pt x="1715" y="588"/>
                  </a:lnTo>
                  <a:lnTo>
                    <a:pt x="1686" y="594"/>
                  </a:lnTo>
                  <a:lnTo>
                    <a:pt x="1671" y="594"/>
                  </a:lnTo>
                  <a:lnTo>
                    <a:pt x="1671" y="594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7E5FA79D-9A94-424A-915C-02988C477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7114" y="3393415"/>
              <a:ext cx="373995" cy="995052"/>
            </a:xfrm>
            <a:custGeom>
              <a:avLst/>
              <a:gdLst>
                <a:gd name="T0" fmla="*/ 593 w 828"/>
                <a:gd name="T1" fmla="*/ 822 h 2196"/>
                <a:gd name="T2" fmla="*/ 828 w 828"/>
                <a:gd name="T3" fmla="*/ 53 h 2196"/>
                <a:gd name="T4" fmla="*/ 657 w 828"/>
                <a:gd name="T5" fmla="*/ 0 h 2196"/>
                <a:gd name="T6" fmla="*/ 421 w 828"/>
                <a:gd name="T7" fmla="*/ 770 h 2196"/>
                <a:gd name="T8" fmla="*/ 418 w 828"/>
                <a:gd name="T9" fmla="*/ 770 h 2196"/>
                <a:gd name="T10" fmla="*/ 414 w 828"/>
                <a:gd name="T11" fmla="*/ 769 h 2196"/>
                <a:gd name="T12" fmla="*/ 380 w 828"/>
                <a:gd name="T13" fmla="*/ 771 h 2196"/>
                <a:gd name="T14" fmla="*/ 316 w 828"/>
                <a:gd name="T15" fmla="*/ 784 h 2196"/>
                <a:gd name="T16" fmla="*/ 257 w 828"/>
                <a:gd name="T17" fmla="*/ 809 h 2196"/>
                <a:gd name="T18" fmla="*/ 205 w 828"/>
                <a:gd name="T19" fmla="*/ 845 h 2196"/>
                <a:gd name="T20" fmla="*/ 161 w 828"/>
                <a:gd name="T21" fmla="*/ 889 h 2196"/>
                <a:gd name="T22" fmla="*/ 125 w 828"/>
                <a:gd name="T23" fmla="*/ 941 h 2196"/>
                <a:gd name="T24" fmla="*/ 100 w 828"/>
                <a:gd name="T25" fmla="*/ 1000 h 2196"/>
                <a:gd name="T26" fmla="*/ 86 w 828"/>
                <a:gd name="T27" fmla="*/ 1065 h 2196"/>
                <a:gd name="T28" fmla="*/ 85 w 828"/>
                <a:gd name="T29" fmla="*/ 1098 h 2196"/>
                <a:gd name="T30" fmla="*/ 86 w 828"/>
                <a:gd name="T31" fmla="*/ 1120 h 2196"/>
                <a:gd name="T32" fmla="*/ 92 w 828"/>
                <a:gd name="T33" fmla="*/ 1162 h 2196"/>
                <a:gd name="T34" fmla="*/ 102 w 828"/>
                <a:gd name="T35" fmla="*/ 1202 h 2196"/>
                <a:gd name="T36" fmla="*/ 117 w 828"/>
                <a:gd name="T37" fmla="*/ 1240 h 2196"/>
                <a:gd name="T38" fmla="*/ 148 w 828"/>
                <a:gd name="T39" fmla="*/ 1292 h 2196"/>
                <a:gd name="T40" fmla="*/ 203 w 828"/>
                <a:gd name="T41" fmla="*/ 1351 h 2196"/>
                <a:gd name="T42" fmla="*/ 236 w 828"/>
                <a:gd name="T43" fmla="*/ 1374 h 2196"/>
                <a:gd name="T44" fmla="*/ 0 w 828"/>
                <a:gd name="T45" fmla="*/ 2144 h 2196"/>
                <a:gd name="T46" fmla="*/ 170 w 828"/>
                <a:gd name="T47" fmla="*/ 2196 h 2196"/>
                <a:gd name="T48" fmla="*/ 407 w 828"/>
                <a:gd name="T49" fmla="*/ 1427 h 2196"/>
                <a:gd name="T50" fmla="*/ 410 w 828"/>
                <a:gd name="T51" fmla="*/ 1427 h 2196"/>
                <a:gd name="T52" fmla="*/ 414 w 828"/>
                <a:gd name="T53" fmla="*/ 1427 h 2196"/>
                <a:gd name="T54" fmla="*/ 448 w 828"/>
                <a:gd name="T55" fmla="*/ 1426 h 2196"/>
                <a:gd name="T56" fmla="*/ 512 w 828"/>
                <a:gd name="T57" fmla="*/ 1413 h 2196"/>
                <a:gd name="T58" fmla="*/ 571 w 828"/>
                <a:gd name="T59" fmla="*/ 1388 h 2196"/>
                <a:gd name="T60" fmla="*/ 624 w 828"/>
                <a:gd name="T61" fmla="*/ 1352 h 2196"/>
                <a:gd name="T62" fmla="*/ 668 w 828"/>
                <a:gd name="T63" fmla="*/ 1308 h 2196"/>
                <a:gd name="T64" fmla="*/ 704 w 828"/>
                <a:gd name="T65" fmla="*/ 1255 h 2196"/>
                <a:gd name="T66" fmla="*/ 729 w 828"/>
                <a:gd name="T67" fmla="*/ 1196 h 2196"/>
                <a:gd name="T68" fmla="*/ 742 w 828"/>
                <a:gd name="T69" fmla="*/ 1132 h 2196"/>
                <a:gd name="T70" fmla="*/ 743 w 828"/>
                <a:gd name="T71" fmla="*/ 1098 h 2196"/>
                <a:gd name="T72" fmla="*/ 743 w 828"/>
                <a:gd name="T73" fmla="*/ 1077 h 2196"/>
                <a:gd name="T74" fmla="*/ 737 w 828"/>
                <a:gd name="T75" fmla="*/ 1035 h 2196"/>
                <a:gd name="T76" fmla="*/ 727 w 828"/>
                <a:gd name="T77" fmla="*/ 995 h 2196"/>
                <a:gd name="T78" fmla="*/ 711 w 828"/>
                <a:gd name="T79" fmla="*/ 957 h 2196"/>
                <a:gd name="T80" fmla="*/ 680 w 828"/>
                <a:gd name="T81" fmla="*/ 904 h 2196"/>
                <a:gd name="T82" fmla="*/ 625 w 828"/>
                <a:gd name="T83" fmla="*/ 846 h 2196"/>
                <a:gd name="T84" fmla="*/ 593 w 828"/>
                <a:gd name="T85" fmla="*/ 822 h 2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28" h="2196">
                  <a:moveTo>
                    <a:pt x="593" y="822"/>
                  </a:moveTo>
                  <a:lnTo>
                    <a:pt x="828" y="53"/>
                  </a:lnTo>
                  <a:lnTo>
                    <a:pt x="657" y="0"/>
                  </a:lnTo>
                  <a:lnTo>
                    <a:pt x="421" y="770"/>
                  </a:lnTo>
                  <a:lnTo>
                    <a:pt x="418" y="770"/>
                  </a:lnTo>
                  <a:lnTo>
                    <a:pt x="414" y="769"/>
                  </a:lnTo>
                  <a:lnTo>
                    <a:pt x="380" y="771"/>
                  </a:lnTo>
                  <a:lnTo>
                    <a:pt x="316" y="784"/>
                  </a:lnTo>
                  <a:lnTo>
                    <a:pt x="257" y="809"/>
                  </a:lnTo>
                  <a:lnTo>
                    <a:pt x="205" y="845"/>
                  </a:lnTo>
                  <a:lnTo>
                    <a:pt x="161" y="889"/>
                  </a:lnTo>
                  <a:lnTo>
                    <a:pt x="125" y="941"/>
                  </a:lnTo>
                  <a:lnTo>
                    <a:pt x="100" y="1000"/>
                  </a:lnTo>
                  <a:lnTo>
                    <a:pt x="86" y="1065"/>
                  </a:lnTo>
                  <a:lnTo>
                    <a:pt x="85" y="1098"/>
                  </a:lnTo>
                  <a:lnTo>
                    <a:pt x="86" y="1120"/>
                  </a:lnTo>
                  <a:lnTo>
                    <a:pt x="92" y="1162"/>
                  </a:lnTo>
                  <a:lnTo>
                    <a:pt x="102" y="1202"/>
                  </a:lnTo>
                  <a:lnTo>
                    <a:pt x="117" y="1240"/>
                  </a:lnTo>
                  <a:lnTo>
                    <a:pt x="148" y="1292"/>
                  </a:lnTo>
                  <a:lnTo>
                    <a:pt x="203" y="1351"/>
                  </a:lnTo>
                  <a:lnTo>
                    <a:pt x="236" y="1374"/>
                  </a:lnTo>
                  <a:lnTo>
                    <a:pt x="0" y="2144"/>
                  </a:lnTo>
                  <a:lnTo>
                    <a:pt x="170" y="2196"/>
                  </a:lnTo>
                  <a:lnTo>
                    <a:pt x="407" y="1427"/>
                  </a:lnTo>
                  <a:lnTo>
                    <a:pt x="410" y="1427"/>
                  </a:lnTo>
                  <a:lnTo>
                    <a:pt x="414" y="1427"/>
                  </a:lnTo>
                  <a:lnTo>
                    <a:pt x="448" y="1426"/>
                  </a:lnTo>
                  <a:lnTo>
                    <a:pt x="512" y="1413"/>
                  </a:lnTo>
                  <a:lnTo>
                    <a:pt x="571" y="1388"/>
                  </a:lnTo>
                  <a:lnTo>
                    <a:pt x="624" y="1352"/>
                  </a:lnTo>
                  <a:lnTo>
                    <a:pt x="668" y="1308"/>
                  </a:lnTo>
                  <a:lnTo>
                    <a:pt x="704" y="1255"/>
                  </a:lnTo>
                  <a:lnTo>
                    <a:pt x="729" y="1196"/>
                  </a:lnTo>
                  <a:lnTo>
                    <a:pt x="742" y="1132"/>
                  </a:lnTo>
                  <a:lnTo>
                    <a:pt x="743" y="1098"/>
                  </a:lnTo>
                  <a:lnTo>
                    <a:pt x="743" y="1077"/>
                  </a:lnTo>
                  <a:lnTo>
                    <a:pt x="737" y="1035"/>
                  </a:lnTo>
                  <a:lnTo>
                    <a:pt x="727" y="995"/>
                  </a:lnTo>
                  <a:lnTo>
                    <a:pt x="711" y="957"/>
                  </a:lnTo>
                  <a:lnTo>
                    <a:pt x="680" y="904"/>
                  </a:lnTo>
                  <a:lnTo>
                    <a:pt x="625" y="846"/>
                  </a:lnTo>
                  <a:lnTo>
                    <a:pt x="593" y="822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17">
              <a:extLst>
                <a:ext uri="{FF2B5EF4-FFF2-40B4-BE49-F238E27FC236}">
                  <a16:creationId xmlns:a16="http://schemas.microsoft.com/office/drawing/2014/main" id="{F015F83F-FF58-4C76-A078-33B9FB34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1245" y="3357149"/>
              <a:ext cx="364928" cy="95199"/>
            </a:xfrm>
            <a:custGeom>
              <a:avLst/>
              <a:gdLst>
                <a:gd name="T0" fmla="*/ 698 w 802"/>
                <a:gd name="T1" fmla="*/ 209 h 209"/>
                <a:gd name="T2" fmla="*/ 104 w 802"/>
                <a:gd name="T3" fmla="*/ 209 h 209"/>
                <a:gd name="T4" fmla="*/ 83 w 802"/>
                <a:gd name="T5" fmla="*/ 208 h 209"/>
                <a:gd name="T6" fmla="*/ 45 w 802"/>
                <a:gd name="T7" fmla="*/ 191 h 209"/>
                <a:gd name="T8" fmla="*/ 17 w 802"/>
                <a:gd name="T9" fmla="*/ 163 h 209"/>
                <a:gd name="T10" fmla="*/ 1 w 802"/>
                <a:gd name="T11" fmla="*/ 126 h 209"/>
                <a:gd name="T12" fmla="*/ 0 w 802"/>
                <a:gd name="T13" fmla="*/ 104 h 209"/>
                <a:gd name="T14" fmla="*/ 1 w 802"/>
                <a:gd name="T15" fmla="*/ 83 h 209"/>
                <a:gd name="T16" fmla="*/ 17 w 802"/>
                <a:gd name="T17" fmla="*/ 46 h 209"/>
                <a:gd name="T18" fmla="*/ 45 w 802"/>
                <a:gd name="T19" fmla="*/ 18 h 209"/>
                <a:gd name="T20" fmla="*/ 83 w 802"/>
                <a:gd name="T21" fmla="*/ 1 h 209"/>
                <a:gd name="T22" fmla="*/ 104 w 802"/>
                <a:gd name="T23" fmla="*/ 0 h 209"/>
                <a:gd name="T24" fmla="*/ 698 w 802"/>
                <a:gd name="T25" fmla="*/ 0 h 209"/>
                <a:gd name="T26" fmla="*/ 718 w 802"/>
                <a:gd name="T27" fmla="*/ 1 h 209"/>
                <a:gd name="T28" fmla="*/ 756 w 802"/>
                <a:gd name="T29" fmla="*/ 18 h 209"/>
                <a:gd name="T30" fmla="*/ 784 w 802"/>
                <a:gd name="T31" fmla="*/ 46 h 209"/>
                <a:gd name="T32" fmla="*/ 800 w 802"/>
                <a:gd name="T33" fmla="*/ 83 h 209"/>
                <a:gd name="T34" fmla="*/ 802 w 802"/>
                <a:gd name="T35" fmla="*/ 104 h 209"/>
                <a:gd name="T36" fmla="*/ 800 w 802"/>
                <a:gd name="T37" fmla="*/ 126 h 209"/>
                <a:gd name="T38" fmla="*/ 784 w 802"/>
                <a:gd name="T39" fmla="*/ 163 h 209"/>
                <a:gd name="T40" fmla="*/ 756 w 802"/>
                <a:gd name="T41" fmla="*/ 191 h 209"/>
                <a:gd name="T42" fmla="*/ 718 w 802"/>
                <a:gd name="T43" fmla="*/ 208 h 209"/>
                <a:gd name="T44" fmla="*/ 698 w 802"/>
                <a:gd name="T45" fmla="*/ 209 h 209"/>
                <a:gd name="T46" fmla="*/ 698 w 802"/>
                <a:gd name="T4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2" h="209">
                  <a:moveTo>
                    <a:pt x="698" y="209"/>
                  </a:moveTo>
                  <a:lnTo>
                    <a:pt x="104" y="209"/>
                  </a:lnTo>
                  <a:lnTo>
                    <a:pt x="83" y="208"/>
                  </a:lnTo>
                  <a:lnTo>
                    <a:pt x="45" y="191"/>
                  </a:lnTo>
                  <a:lnTo>
                    <a:pt x="17" y="163"/>
                  </a:lnTo>
                  <a:lnTo>
                    <a:pt x="1" y="126"/>
                  </a:lnTo>
                  <a:lnTo>
                    <a:pt x="0" y="104"/>
                  </a:lnTo>
                  <a:lnTo>
                    <a:pt x="1" y="83"/>
                  </a:lnTo>
                  <a:lnTo>
                    <a:pt x="17" y="46"/>
                  </a:lnTo>
                  <a:lnTo>
                    <a:pt x="45" y="18"/>
                  </a:lnTo>
                  <a:lnTo>
                    <a:pt x="83" y="1"/>
                  </a:lnTo>
                  <a:lnTo>
                    <a:pt x="104" y="0"/>
                  </a:lnTo>
                  <a:lnTo>
                    <a:pt x="698" y="0"/>
                  </a:lnTo>
                  <a:lnTo>
                    <a:pt x="718" y="1"/>
                  </a:lnTo>
                  <a:lnTo>
                    <a:pt x="756" y="18"/>
                  </a:lnTo>
                  <a:lnTo>
                    <a:pt x="784" y="46"/>
                  </a:lnTo>
                  <a:lnTo>
                    <a:pt x="800" y="83"/>
                  </a:lnTo>
                  <a:lnTo>
                    <a:pt x="802" y="104"/>
                  </a:lnTo>
                  <a:lnTo>
                    <a:pt x="800" y="126"/>
                  </a:lnTo>
                  <a:lnTo>
                    <a:pt x="784" y="163"/>
                  </a:lnTo>
                  <a:lnTo>
                    <a:pt x="756" y="191"/>
                  </a:lnTo>
                  <a:lnTo>
                    <a:pt x="718" y="208"/>
                  </a:lnTo>
                  <a:lnTo>
                    <a:pt x="698" y="209"/>
                  </a:lnTo>
                  <a:lnTo>
                    <a:pt x="698" y="209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10BD8A7D-8257-417F-8939-E0C62D103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317" y="4329533"/>
              <a:ext cx="362661" cy="95199"/>
            </a:xfrm>
            <a:custGeom>
              <a:avLst/>
              <a:gdLst>
                <a:gd name="T0" fmla="*/ 698 w 802"/>
                <a:gd name="T1" fmla="*/ 209 h 209"/>
                <a:gd name="T2" fmla="*/ 105 w 802"/>
                <a:gd name="T3" fmla="*/ 209 h 209"/>
                <a:gd name="T4" fmla="*/ 84 w 802"/>
                <a:gd name="T5" fmla="*/ 206 h 209"/>
                <a:gd name="T6" fmla="*/ 47 w 802"/>
                <a:gd name="T7" fmla="*/ 191 h 209"/>
                <a:gd name="T8" fmla="*/ 18 w 802"/>
                <a:gd name="T9" fmla="*/ 162 h 209"/>
                <a:gd name="T10" fmla="*/ 3 w 802"/>
                <a:gd name="T11" fmla="*/ 125 h 209"/>
                <a:gd name="T12" fmla="*/ 0 w 802"/>
                <a:gd name="T13" fmla="*/ 104 h 209"/>
                <a:gd name="T14" fmla="*/ 3 w 802"/>
                <a:gd name="T15" fmla="*/ 82 h 209"/>
                <a:gd name="T16" fmla="*/ 18 w 802"/>
                <a:gd name="T17" fmla="*/ 46 h 209"/>
                <a:gd name="T18" fmla="*/ 47 w 802"/>
                <a:gd name="T19" fmla="*/ 17 h 209"/>
                <a:gd name="T20" fmla="*/ 84 w 802"/>
                <a:gd name="T21" fmla="*/ 1 h 209"/>
                <a:gd name="T22" fmla="*/ 105 w 802"/>
                <a:gd name="T23" fmla="*/ 0 h 209"/>
                <a:gd name="T24" fmla="*/ 698 w 802"/>
                <a:gd name="T25" fmla="*/ 0 h 209"/>
                <a:gd name="T26" fmla="*/ 720 w 802"/>
                <a:gd name="T27" fmla="*/ 1 h 209"/>
                <a:gd name="T28" fmla="*/ 756 w 802"/>
                <a:gd name="T29" fmla="*/ 17 h 209"/>
                <a:gd name="T30" fmla="*/ 784 w 802"/>
                <a:gd name="T31" fmla="*/ 46 h 209"/>
                <a:gd name="T32" fmla="*/ 801 w 802"/>
                <a:gd name="T33" fmla="*/ 82 h 209"/>
                <a:gd name="T34" fmla="*/ 802 w 802"/>
                <a:gd name="T35" fmla="*/ 104 h 209"/>
                <a:gd name="T36" fmla="*/ 801 w 802"/>
                <a:gd name="T37" fmla="*/ 125 h 209"/>
                <a:gd name="T38" fmla="*/ 784 w 802"/>
                <a:gd name="T39" fmla="*/ 162 h 209"/>
                <a:gd name="T40" fmla="*/ 756 w 802"/>
                <a:gd name="T41" fmla="*/ 191 h 209"/>
                <a:gd name="T42" fmla="*/ 720 w 802"/>
                <a:gd name="T43" fmla="*/ 206 h 209"/>
                <a:gd name="T44" fmla="*/ 698 w 802"/>
                <a:gd name="T45" fmla="*/ 209 h 209"/>
                <a:gd name="T46" fmla="*/ 698 w 802"/>
                <a:gd name="T4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2" h="209">
                  <a:moveTo>
                    <a:pt x="698" y="209"/>
                  </a:moveTo>
                  <a:lnTo>
                    <a:pt x="105" y="209"/>
                  </a:lnTo>
                  <a:lnTo>
                    <a:pt x="84" y="206"/>
                  </a:lnTo>
                  <a:lnTo>
                    <a:pt x="47" y="191"/>
                  </a:lnTo>
                  <a:lnTo>
                    <a:pt x="18" y="162"/>
                  </a:lnTo>
                  <a:lnTo>
                    <a:pt x="3" y="125"/>
                  </a:lnTo>
                  <a:lnTo>
                    <a:pt x="0" y="104"/>
                  </a:lnTo>
                  <a:lnTo>
                    <a:pt x="3" y="82"/>
                  </a:lnTo>
                  <a:lnTo>
                    <a:pt x="18" y="46"/>
                  </a:lnTo>
                  <a:lnTo>
                    <a:pt x="47" y="17"/>
                  </a:lnTo>
                  <a:lnTo>
                    <a:pt x="84" y="1"/>
                  </a:lnTo>
                  <a:lnTo>
                    <a:pt x="105" y="0"/>
                  </a:lnTo>
                  <a:lnTo>
                    <a:pt x="698" y="0"/>
                  </a:lnTo>
                  <a:lnTo>
                    <a:pt x="720" y="1"/>
                  </a:lnTo>
                  <a:lnTo>
                    <a:pt x="756" y="17"/>
                  </a:lnTo>
                  <a:lnTo>
                    <a:pt x="784" y="46"/>
                  </a:lnTo>
                  <a:lnTo>
                    <a:pt x="801" y="82"/>
                  </a:lnTo>
                  <a:lnTo>
                    <a:pt x="802" y="104"/>
                  </a:lnTo>
                  <a:lnTo>
                    <a:pt x="801" y="125"/>
                  </a:lnTo>
                  <a:lnTo>
                    <a:pt x="784" y="162"/>
                  </a:lnTo>
                  <a:lnTo>
                    <a:pt x="756" y="191"/>
                  </a:lnTo>
                  <a:lnTo>
                    <a:pt x="720" y="206"/>
                  </a:lnTo>
                  <a:lnTo>
                    <a:pt x="698" y="209"/>
                  </a:lnTo>
                  <a:lnTo>
                    <a:pt x="698" y="209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84F90DB2-A55D-4E8C-B6BB-9834D814D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1516" y="3588345"/>
              <a:ext cx="607457" cy="607457"/>
            </a:xfrm>
            <a:custGeom>
              <a:avLst/>
              <a:gdLst>
                <a:gd name="T0" fmla="*/ 582 w 1340"/>
                <a:gd name="T1" fmla="*/ 95 h 1339"/>
                <a:gd name="T2" fmla="*/ 419 w 1340"/>
                <a:gd name="T3" fmla="*/ 146 h 1339"/>
                <a:gd name="T4" fmla="*/ 279 w 1340"/>
                <a:gd name="T5" fmla="*/ 240 h 1339"/>
                <a:gd name="T6" fmla="*/ 174 w 1340"/>
                <a:gd name="T7" fmla="*/ 368 h 1339"/>
                <a:gd name="T8" fmla="*/ 108 w 1340"/>
                <a:gd name="T9" fmla="*/ 525 h 1339"/>
                <a:gd name="T10" fmla="*/ 89 w 1340"/>
                <a:gd name="T11" fmla="*/ 669 h 1339"/>
                <a:gd name="T12" fmla="*/ 108 w 1340"/>
                <a:gd name="T13" fmla="*/ 814 h 1339"/>
                <a:gd name="T14" fmla="*/ 174 w 1340"/>
                <a:gd name="T15" fmla="*/ 970 h 1339"/>
                <a:gd name="T16" fmla="*/ 279 w 1340"/>
                <a:gd name="T17" fmla="*/ 1099 h 1339"/>
                <a:gd name="T18" fmla="*/ 419 w 1340"/>
                <a:gd name="T19" fmla="*/ 1192 h 1339"/>
                <a:gd name="T20" fmla="*/ 582 w 1340"/>
                <a:gd name="T21" fmla="*/ 1243 h 1339"/>
                <a:gd name="T22" fmla="*/ 700 w 1340"/>
                <a:gd name="T23" fmla="*/ 1249 h 1339"/>
                <a:gd name="T24" fmla="*/ 869 w 1340"/>
                <a:gd name="T25" fmla="*/ 1215 h 1339"/>
                <a:gd name="T26" fmla="*/ 1017 w 1340"/>
                <a:gd name="T27" fmla="*/ 1135 h 1339"/>
                <a:gd name="T28" fmla="*/ 1135 w 1340"/>
                <a:gd name="T29" fmla="*/ 1016 h 1339"/>
                <a:gd name="T30" fmla="*/ 1216 w 1340"/>
                <a:gd name="T31" fmla="*/ 869 h 1339"/>
                <a:gd name="T32" fmla="*/ 1250 w 1340"/>
                <a:gd name="T33" fmla="*/ 699 h 1339"/>
                <a:gd name="T34" fmla="*/ 1244 w 1340"/>
                <a:gd name="T35" fmla="*/ 581 h 1339"/>
                <a:gd name="T36" fmla="*/ 1193 w 1340"/>
                <a:gd name="T37" fmla="*/ 418 h 1339"/>
                <a:gd name="T38" fmla="*/ 1100 w 1340"/>
                <a:gd name="T39" fmla="*/ 278 h 1339"/>
                <a:gd name="T40" fmla="*/ 971 w 1340"/>
                <a:gd name="T41" fmla="*/ 173 h 1339"/>
                <a:gd name="T42" fmla="*/ 815 w 1340"/>
                <a:gd name="T43" fmla="*/ 107 h 1339"/>
                <a:gd name="T44" fmla="*/ 670 w 1340"/>
                <a:gd name="T45" fmla="*/ 88 h 1339"/>
                <a:gd name="T46" fmla="*/ 568 w 1340"/>
                <a:gd name="T47" fmla="*/ 1332 h 1339"/>
                <a:gd name="T48" fmla="*/ 380 w 1340"/>
                <a:gd name="T49" fmla="*/ 1273 h 1339"/>
                <a:gd name="T50" fmla="*/ 220 w 1340"/>
                <a:gd name="T51" fmla="*/ 1165 h 1339"/>
                <a:gd name="T52" fmla="*/ 97 w 1340"/>
                <a:gd name="T53" fmla="*/ 1016 h 1339"/>
                <a:gd name="T54" fmla="*/ 21 w 1340"/>
                <a:gd name="T55" fmla="*/ 837 h 1339"/>
                <a:gd name="T56" fmla="*/ 0 w 1340"/>
                <a:gd name="T57" fmla="*/ 669 h 1339"/>
                <a:gd name="T58" fmla="*/ 21 w 1340"/>
                <a:gd name="T59" fmla="*/ 502 h 1339"/>
                <a:gd name="T60" fmla="*/ 97 w 1340"/>
                <a:gd name="T61" fmla="*/ 322 h 1339"/>
                <a:gd name="T62" fmla="*/ 220 w 1340"/>
                <a:gd name="T63" fmla="*/ 174 h 1339"/>
                <a:gd name="T64" fmla="*/ 380 w 1340"/>
                <a:gd name="T65" fmla="*/ 66 h 1339"/>
                <a:gd name="T66" fmla="*/ 568 w 1340"/>
                <a:gd name="T67" fmla="*/ 6 h 1339"/>
                <a:gd name="T68" fmla="*/ 705 w 1340"/>
                <a:gd name="T69" fmla="*/ 0 h 1339"/>
                <a:gd name="T70" fmla="*/ 901 w 1340"/>
                <a:gd name="T71" fmla="*/ 40 h 1339"/>
                <a:gd name="T72" fmla="*/ 1071 w 1340"/>
                <a:gd name="T73" fmla="*/ 133 h 1339"/>
                <a:gd name="T74" fmla="*/ 1207 w 1340"/>
                <a:gd name="T75" fmla="*/ 269 h 1339"/>
                <a:gd name="T76" fmla="*/ 1299 w 1340"/>
                <a:gd name="T77" fmla="*/ 439 h 1339"/>
                <a:gd name="T78" fmla="*/ 1339 w 1340"/>
                <a:gd name="T79" fmla="*/ 635 h 1339"/>
                <a:gd name="T80" fmla="*/ 1333 w 1340"/>
                <a:gd name="T81" fmla="*/ 771 h 1339"/>
                <a:gd name="T82" fmla="*/ 1274 w 1340"/>
                <a:gd name="T83" fmla="*/ 960 h 1339"/>
                <a:gd name="T84" fmla="*/ 1166 w 1340"/>
                <a:gd name="T85" fmla="*/ 1120 h 1339"/>
                <a:gd name="T86" fmla="*/ 1017 w 1340"/>
                <a:gd name="T87" fmla="*/ 1242 h 1339"/>
                <a:gd name="T88" fmla="*/ 838 w 1340"/>
                <a:gd name="T89" fmla="*/ 1319 h 1339"/>
                <a:gd name="T90" fmla="*/ 670 w 1340"/>
                <a:gd name="T91" fmla="*/ 1339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40" h="1339">
                  <a:moveTo>
                    <a:pt x="670" y="88"/>
                  </a:moveTo>
                  <a:lnTo>
                    <a:pt x="640" y="89"/>
                  </a:lnTo>
                  <a:lnTo>
                    <a:pt x="582" y="95"/>
                  </a:lnTo>
                  <a:lnTo>
                    <a:pt x="525" y="107"/>
                  </a:lnTo>
                  <a:lnTo>
                    <a:pt x="471" y="124"/>
                  </a:lnTo>
                  <a:lnTo>
                    <a:pt x="419" y="146"/>
                  </a:lnTo>
                  <a:lnTo>
                    <a:pt x="369" y="173"/>
                  </a:lnTo>
                  <a:lnTo>
                    <a:pt x="323" y="204"/>
                  </a:lnTo>
                  <a:lnTo>
                    <a:pt x="279" y="240"/>
                  </a:lnTo>
                  <a:lnTo>
                    <a:pt x="241" y="278"/>
                  </a:lnTo>
                  <a:lnTo>
                    <a:pt x="205" y="322"/>
                  </a:lnTo>
                  <a:lnTo>
                    <a:pt x="174" y="368"/>
                  </a:lnTo>
                  <a:lnTo>
                    <a:pt x="147" y="418"/>
                  </a:lnTo>
                  <a:lnTo>
                    <a:pt x="125" y="470"/>
                  </a:lnTo>
                  <a:lnTo>
                    <a:pt x="108" y="525"/>
                  </a:lnTo>
                  <a:lnTo>
                    <a:pt x="96" y="581"/>
                  </a:lnTo>
                  <a:lnTo>
                    <a:pt x="90" y="639"/>
                  </a:lnTo>
                  <a:lnTo>
                    <a:pt x="89" y="669"/>
                  </a:lnTo>
                  <a:lnTo>
                    <a:pt x="90" y="699"/>
                  </a:lnTo>
                  <a:lnTo>
                    <a:pt x="96" y="758"/>
                  </a:lnTo>
                  <a:lnTo>
                    <a:pt x="108" y="814"/>
                  </a:lnTo>
                  <a:lnTo>
                    <a:pt x="125" y="869"/>
                  </a:lnTo>
                  <a:lnTo>
                    <a:pt x="147" y="921"/>
                  </a:lnTo>
                  <a:lnTo>
                    <a:pt x="174" y="970"/>
                  </a:lnTo>
                  <a:lnTo>
                    <a:pt x="205" y="1016"/>
                  </a:lnTo>
                  <a:lnTo>
                    <a:pt x="241" y="1059"/>
                  </a:lnTo>
                  <a:lnTo>
                    <a:pt x="279" y="1099"/>
                  </a:lnTo>
                  <a:lnTo>
                    <a:pt x="323" y="1135"/>
                  </a:lnTo>
                  <a:lnTo>
                    <a:pt x="369" y="1166"/>
                  </a:lnTo>
                  <a:lnTo>
                    <a:pt x="419" y="1192"/>
                  </a:lnTo>
                  <a:lnTo>
                    <a:pt x="471" y="1215"/>
                  </a:lnTo>
                  <a:lnTo>
                    <a:pt x="525" y="1232"/>
                  </a:lnTo>
                  <a:lnTo>
                    <a:pt x="582" y="1243"/>
                  </a:lnTo>
                  <a:lnTo>
                    <a:pt x="640" y="1249"/>
                  </a:lnTo>
                  <a:lnTo>
                    <a:pt x="670" y="1249"/>
                  </a:lnTo>
                  <a:lnTo>
                    <a:pt x="700" y="1249"/>
                  </a:lnTo>
                  <a:lnTo>
                    <a:pt x="759" y="1243"/>
                  </a:lnTo>
                  <a:lnTo>
                    <a:pt x="815" y="1232"/>
                  </a:lnTo>
                  <a:lnTo>
                    <a:pt x="869" y="1215"/>
                  </a:lnTo>
                  <a:lnTo>
                    <a:pt x="922" y="1192"/>
                  </a:lnTo>
                  <a:lnTo>
                    <a:pt x="971" y="1166"/>
                  </a:lnTo>
                  <a:lnTo>
                    <a:pt x="1017" y="1135"/>
                  </a:lnTo>
                  <a:lnTo>
                    <a:pt x="1060" y="1099"/>
                  </a:lnTo>
                  <a:lnTo>
                    <a:pt x="1100" y="1059"/>
                  </a:lnTo>
                  <a:lnTo>
                    <a:pt x="1135" y="1016"/>
                  </a:lnTo>
                  <a:lnTo>
                    <a:pt x="1167" y="970"/>
                  </a:lnTo>
                  <a:lnTo>
                    <a:pt x="1193" y="921"/>
                  </a:lnTo>
                  <a:lnTo>
                    <a:pt x="1216" y="869"/>
                  </a:lnTo>
                  <a:lnTo>
                    <a:pt x="1233" y="814"/>
                  </a:lnTo>
                  <a:lnTo>
                    <a:pt x="1244" y="758"/>
                  </a:lnTo>
                  <a:lnTo>
                    <a:pt x="1250" y="699"/>
                  </a:lnTo>
                  <a:lnTo>
                    <a:pt x="1250" y="669"/>
                  </a:lnTo>
                  <a:lnTo>
                    <a:pt x="1250" y="639"/>
                  </a:lnTo>
                  <a:lnTo>
                    <a:pt x="1244" y="581"/>
                  </a:lnTo>
                  <a:lnTo>
                    <a:pt x="1233" y="525"/>
                  </a:lnTo>
                  <a:lnTo>
                    <a:pt x="1216" y="470"/>
                  </a:lnTo>
                  <a:lnTo>
                    <a:pt x="1193" y="418"/>
                  </a:lnTo>
                  <a:lnTo>
                    <a:pt x="1167" y="368"/>
                  </a:lnTo>
                  <a:lnTo>
                    <a:pt x="1135" y="322"/>
                  </a:lnTo>
                  <a:lnTo>
                    <a:pt x="1100" y="278"/>
                  </a:lnTo>
                  <a:lnTo>
                    <a:pt x="1060" y="240"/>
                  </a:lnTo>
                  <a:lnTo>
                    <a:pt x="1017" y="204"/>
                  </a:lnTo>
                  <a:lnTo>
                    <a:pt x="971" y="173"/>
                  </a:lnTo>
                  <a:lnTo>
                    <a:pt x="922" y="146"/>
                  </a:lnTo>
                  <a:lnTo>
                    <a:pt x="869" y="124"/>
                  </a:lnTo>
                  <a:lnTo>
                    <a:pt x="815" y="107"/>
                  </a:lnTo>
                  <a:lnTo>
                    <a:pt x="759" y="95"/>
                  </a:lnTo>
                  <a:lnTo>
                    <a:pt x="700" y="89"/>
                  </a:lnTo>
                  <a:lnTo>
                    <a:pt x="670" y="88"/>
                  </a:lnTo>
                  <a:close/>
                  <a:moveTo>
                    <a:pt x="670" y="1339"/>
                  </a:moveTo>
                  <a:lnTo>
                    <a:pt x="636" y="1338"/>
                  </a:lnTo>
                  <a:lnTo>
                    <a:pt x="568" y="1332"/>
                  </a:lnTo>
                  <a:lnTo>
                    <a:pt x="503" y="1319"/>
                  </a:lnTo>
                  <a:lnTo>
                    <a:pt x="440" y="1299"/>
                  </a:lnTo>
                  <a:lnTo>
                    <a:pt x="380" y="1273"/>
                  </a:lnTo>
                  <a:lnTo>
                    <a:pt x="323" y="1242"/>
                  </a:lnTo>
                  <a:lnTo>
                    <a:pt x="270" y="1206"/>
                  </a:lnTo>
                  <a:lnTo>
                    <a:pt x="220" y="1165"/>
                  </a:lnTo>
                  <a:lnTo>
                    <a:pt x="175" y="1120"/>
                  </a:lnTo>
                  <a:lnTo>
                    <a:pt x="134" y="1070"/>
                  </a:lnTo>
                  <a:lnTo>
                    <a:pt x="97" y="1016"/>
                  </a:lnTo>
                  <a:lnTo>
                    <a:pt x="67" y="960"/>
                  </a:lnTo>
                  <a:lnTo>
                    <a:pt x="41" y="900"/>
                  </a:lnTo>
                  <a:lnTo>
                    <a:pt x="21" y="837"/>
                  </a:lnTo>
                  <a:lnTo>
                    <a:pt x="7" y="771"/>
                  </a:lnTo>
                  <a:lnTo>
                    <a:pt x="1" y="704"/>
                  </a:lnTo>
                  <a:lnTo>
                    <a:pt x="0" y="669"/>
                  </a:lnTo>
                  <a:lnTo>
                    <a:pt x="1" y="635"/>
                  </a:lnTo>
                  <a:lnTo>
                    <a:pt x="7" y="567"/>
                  </a:lnTo>
                  <a:lnTo>
                    <a:pt x="21" y="502"/>
                  </a:lnTo>
                  <a:lnTo>
                    <a:pt x="41" y="439"/>
                  </a:lnTo>
                  <a:lnTo>
                    <a:pt x="67" y="379"/>
                  </a:lnTo>
                  <a:lnTo>
                    <a:pt x="97" y="322"/>
                  </a:lnTo>
                  <a:lnTo>
                    <a:pt x="134" y="269"/>
                  </a:lnTo>
                  <a:lnTo>
                    <a:pt x="175" y="219"/>
                  </a:lnTo>
                  <a:lnTo>
                    <a:pt x="220" y="174"/>
                  </a:lnTo>
                  <a:lnTo>
                    <a:pt x="270" y="133"/>
                  </a:lnTo>
                  <a:lnTo>
                    <a:pt x="323" y="96"/>
                  </a:lnTo>
                  <a:lnTo>
                    <a:pt x="380" y="66"/>
                  </a:lnTo>
                  <a:lnTo>
                    <a:pt x="440" y="40"/>
                  </a:lnTo>
                  <a:lnTo>
                    <a:pt x="503" y="20"/>
                  </a:lnTo>
                  <a:lnTo>
                    <a:pt x="568" y="6"/>
                  </a:lnTo>
                  <a:lnTo>
                    <a:pt x="636" y="0"/>
                  </a:lnTo>
                  <a:lnTo>
                    <a:pt x="670" y="0"/>
                  </a:lnTo>
                  <a:lnTo>
                    <a:pt x="705" y="0"/>
                  </a:lnTo>
                  <a:lnTo>
                    <a:pt x="772" y="6"/>
                  </a:lnTo>
                  <a:lnTo>
                    <a:pt x="838" y="20"/>
                  </a:lnTo>
                  <a:lnTo>
                    <a:pt x="901" y="40"/>
                  </a:lnTo>
                  <a:lnTo>
                    <a:pt x="961" y="66"/>
                  </a:lnTo>
                  <a:lnTo>
                    <a:pt x="1017" y="96"/>
                  </a:lnTo>
                  <a:lnTo>
                    <a:pt x="1071" y="133"/>
                  </a:lnTo>
                  <a:lnTo>
                    <a:pt x="1121" y="174"/>
                  </a:lnTo>
                  <a:lnTo>
                    <a:pt x="1166" y="219"/>
                  </a:lnTo>
                  <a:lnTo>
                    <a:pt x="1207" y="269"/>
                  </a:lnTo>
                  <a:lnTo>
                    <a:pt x="1243" y="322"/>
                  </a:lnTo>
                  <a:lnTo>
                    <a:pt x="1274" y="379"/>
                  </a:lnTo>
                  <a:lnTo>
                    <a:pt x="1299" y="439"/>
                  </a:lnTo>
                  <a:lnTo>
                    <a:pt x="1320" y="502"/>
                  </a:lnTo>
                  <a:lnTo>
                    <a:pt x="1333" y="567"/>
                  </a:lnTo>
                  <a:lnTo>
                    <a:pt x="1339" y="635"/>
                  </a:lnTo>
                  <a:lnTo>
                    <a:pt x="1340" y="669"/>
                  </a:lnTo>
                  <a:lnTo>
                    <a:pt x="1339" y="704"/>
                  </a:lnTo>
                  <a:lnTo>
                    <a:pt x="1333" y="771"/>
                  </a:lnTo>
                  <a:lnTo>
                    <a:pt x="1320" y="837"/>
                  </a:lnTo>
                  <a:lnTo>
                    <a:pt x="1299" y="900"/>
                  </a:lnTo>
                  <a:lnTo>
                    <a:pt x="1274" y="960"/>
                  </a:lnTo>
                  <a:lnTo>
                    <a:pt x="1243" y="1016"/>
                  </a:lnTo>
                  <a:lnTo>
                    <a:pt x="1207" y="1070"/>
                  </a:lnTo>
                  <a:lnTo>
                    <a:pt x="1166" y="1120"/>
                  </a:lnTo>
                  <a:lnTo>
                    <a:pt x="1121" y="1165"/>
                  </a:lnTo>
                  <a:lnTo>
                    <a:pt x="1071" y="1206"/>
                  </a:lnTo>
                  <a:lnTo>
                    <a:pt x="1017" y="1242"/>
                  </a:lnTo>
                  <a:lnTo>
                    <a:pt x="961" y="1273"/>
                  </a:lnTo>
                  <a:lnTo>
                    <a:pt x="901" y="1299"/>
                  </a:lnTo>
                  <a:lnTo>
                    <a:pt x="838" y="1319"/>
                  </a:lnTo>
                  <a:lnTo>
                    <a:pt x="772" y="1332"/>
                  </a:lnTo>
                  <a:lnTo>
                    <a:pt x="705" y="1338"/>
                  </a:lnTo>
                  <a:lnTo>
                    <a:pt x="670" y="13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0">
              <a:extLst>
                <a:ext uri="{FF2B5EF4-FFF2-40B4-BE49-F238E27FC236}">
                  <a16:creationId xmlns:a16="http://schemas.microsoft.com/office/drawing/2014/main" id="{E7B7A302-7CC6-4808-8CD5-F8FD45A44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665" y="3588345"/>
              <a:ext cx="1325980" cy="45333"/>
            </a:xfrm>
            <a:custGeom>
              <a:avLst/>
              <a:gdLst>
                <a:gd name="T0" fmla="*/ 44 w 2925"/>
                <a:gd name="T1" fmla="*/ 102 h 102"/>
                <a:gd name="T2" fmla="*/ 36 w 2925"/>
                <a:gd name="T3" fmla="*/ 101 h 102"/>
                <a:gd name="T4" fmla="*/ 19 w 2925"/>
                <a:gd name="T5" fmla="*/ 95 h 102"/>
                <a:gd name="T6" fmla="*/ 8 w 2925"/>
                <a:gd name="T7" fmla="*/ 83 h 102"/>
                <a:gd name="T8" fmla="*/ 0 w 2925"/>
                <a:gd name="T9" fmla="*/ 67 h 102"/>
                <a:gd name="T10" fmla="*/ 0 w 2925"/>
                <a:gd name="T11" fmla="*/ 58 h 102"/>
                <a:gd name="T12" fmla="*/ 0 w 2925"/>
                <a:gd name="T13" fmla="*/ 48 h 102"/>
                <a:gd name="T14" fmla="*/ 8 w 2925"/>
                <a:gd name="T15" fmla="*/ 32 h 102"/>
                <a:gd name="T16" fmla="*/ 19 w 2925"/>
                <a:gd name="T17" fmla="*/ 20 h 102"/>
                <a:gd name="T18" fmla="*/ 35 w 2925"/>
                <a:gd name="T19" fmla="*/ 14 h 102"/>
                <a:gd name="T20" fmla="*/ 44 w 2925"/>
                <a:gd name="T21" fmla="*/ 13 h 102"/>
                <a:gd name="T22" fmla="*/ 2880 w 2925"/>
                <a:gd name="T23" fmla="*/ 0 h 102"/>
                <a:gd name="T24" fmla="*/ 2880 w 2925"/>
                <a:gd name="T25" fmla="*/ 0 h 102"/>
                <a:gd name="T26" fmla="*/ 2889 w 2925"/>
                <a:gd name="T27" fmla="*/ 0 h 102"/>
                <a:gd name="T28" fmla="*/ 2905 w 2925"/>
                <a:gd name="T29" fmla="*/ 6 h 102"/>
                <a:gd name="T30" fmla="*/ 2917 w 2925"/>
                <a:gd name="T31" fmla="*/ 19 h 102"/>
                <a:gd name="T32" fmla="*/ 2924 w 2925"/>
                <a:gd name="T33" fmla="*/ 34 h 102"/>
                <a:gd name="T34" fmla="*/ 2925 w 2925"/>
                <a:gd name="T35" fmla="*/ 44 h 102"/>
                <a:gd name="T36" fmla="*/ 2925 w 2925"/>
                <a:gd name="T37" fmla="*/ 53 h 102"/>
                <a:gd name="T38" fmla="*/ 2917 w 2925"/>
                <a:gd name="T39" fmla="*/ 69 h 102"/>
                <a:gd name="T40" fmla="*/ 2905 w 2925"/>
                <a:gd name="T41" fmla="*/ 81 h 102"/>
                <a:gd name="T42" fmla="*/ 2889 w 2925"/>
                <a:gd name="T43" fmla="*/ 88 h 102"/>
                <a:gd name="T44" fmla="*/ 2880 w 2925"/>
                <a:gd name="T45" fmla="*/ 88 h 102"/>
                <a:gd name="T46" fmla="*/ 44 w 2925"/>
                <a:gd name="T47" fmla="*/ 102 h 102"/>
                <a:gd name="T48" fmla="*/ 44 w 2925"/>
                <a:gd name="T49" fmla="*/ 102 h 102"/>
                <a:gd name="T50" fmla="*/ 44 w 2925"/>
                <a:gd name="T5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25" h="102">
                  <a:moveTo>
                    <a:pt x="44" y="102"/>
                  </a:moveTo>
                  <a:lnTo>
                    <a:pt x="36" y="101"/>
                  </a:lnTo>
                  <a:lnTo>
                    <a:pt x="19" y="95"/>
                  </a:lnTo>
                  <a:lnTo>
                    <a:pt x="8" y="83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0" y="48"/>
                  </a:lnTo>
                  <a:lnTo>
                    <a:pt x="8" y="32"/>
                  </a:lnTo>
                  <a:lnTo>
                    <a:pt x="19" y="20"/>
                  </a:lnTo>
                  <a:lnTo>
                    <a:pt x="35" y="14"/>
                  </a:lnTo>
                  <a:lnTo>
                    <a:pt x="44" y="13"/>
                  </a:lnTo>
                  <a:lnTo>
                    <a:pt x="2880" y="0"/>
                  </a:lnTo>
                  <a:lnTo>
                    <a:pt x="2880" y="0"/>
                  </a:lnTo>
                  <a:lnTo>
                    <a:pt x="2889" y="0"/>
                  </a:lnTo>
                  <a:lnTo>
                    <a:pt x="2905" y="6"/>
                  </a:lnTo>
                  <a:lnTo>
                    <a:pt x="2917" y="19"/>
                  </a:lnTo>
                  <a:lnTo>
                    <a:pt x="2924" y="34"/>
                  </a:lnTo>
                  <a:lnTo>
                    <a:pt x="2925" y="44"/>
                  </a:lnTo>
                  <a:lnTo>
                    <a:pt x="2925" y="53"/>
                  </a:lnTo>
                  <a:lnTo>
                    <a:pt x="2917" y="69"/>
                  </a:lnTo>
                  <a:lnTo>
                    <a:pt x="2905" y="81"/>
                  </a:lnTo>
                  <a:lnTo>
                    <a:pt x="2889" y="88"/>
                  </a:lnTo>
                  <a:lnTo>
                    <a:pt x="2880" y="88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1">
              <a:extLst>
                <a:ext uri="{FF2B5EF4-FFF2-40B4-BE49-F238E27FC236}">
                  <a16:creationId xmlns:a16="http://schemas.microsoft.com/office/drawing/2014/main" id="{53322A5A-CFFA-4BCE-B536-5B659C9A9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9" y="3849007"/>
              <a:ext cx="1278380" cy="333196"/>
            </a:xfrm>
            <a:custGeom>
              <a:avLst/>
              <a:gdLst>
                <a:gd name="T0" fmla="*/ 2777 w 2822"/>
                <a:gd name="T1" fmla="*/ 735 h 735"/>
                <a:gd name="T2" fmla="*/ 2771 w 2822"/>
                <a:gd name="T3" fmla="*/ 735 h 735"/>
                <a:gd name="T4" fmla="*/ 2766 w 2822"/>
                <a:gd name="T5" fmla="*/ 734 h 735"/>
                <a:gd name="T6" fmla="*/ 35 w 2822"/>
                <a:gd name="T7" fmla="*/ 87 h 735"/>
                <a:gd name="T8" fmla="*/ 26 w 2822"/>
                <a:gd name="T9" fmla="*/ 85 h 735"/>
                <a:gd name="T10" fmla="*/ 12 w 2822"/>
                <a:gd name="T11" fmla="*/ 74 h 735"/>
                <a:gd name="T12" fmla="*/ 2 w 2822"/>
                <a:gd name="T13" fmla="*/ 60 h 735"/>
                <a:gd name="T14" fmla="*/ 0 w 2822"/>
                <a:gd name="T15" fmla="*/ 43 h 735"/>
                <a:gd name="T16" fmla="*/ 1 w 2822"/>
                <a:gd name="T17" fmla="*/ 34 h 735"/>
                <a:gd name="T18" fmla="*/ 4 w 2822"/>
                <a:gd name="T19" fmla="*/ 26 h 735"/>
                <a:gd name="T20" fmla="*/ 14 w 2822"/>
                <a:gd name="T21" fmla="*/ 11 h 735"/>
                <a:gd name="T22" fmla="*/ 29 w 2822"/>
                <a:gd name="T23" fmla="*/ 2 h 735"/>
                <a:gd name="T24" fmla="*/ 46 w 2822"/>
                <a:gd name="T25" fmla="*/ 0 h 735"/>
                <a:gd name="T26" fmla="*/ 55 w 2822"/>
                <a:gd name="T27" fmla="*/ 1 h 735"/>
                <a:gd name="T28" fmla="*/ 2787 w 2822"/>
                <a:gd name="T29" fmla="*/ 647 h 735"/>
                <a:gd name="T30" fmla="*/ 2796 w 2822"/>
                <a:gd name="T31" fmla="*/ 650 h 735"/>
                <a:gd name="T32" fmla="*/ 2810 w 2822"/>
                <a:gd name="T33" fmla="*/ 659 h 735"/>
                <a:gd name="T34" fmla="*/ 2819 w 2822"/>
                <a:gd name="T35" fmla="*/ 675 h 735"/>
                <a:gd name="T36" fmla="*/ 2822 w 2822"/>
                <a:gd name="T37" fmla="*/ 692 h 735"/>
                <a:gd name="T38" fmla="*/ 2820 w 2822"/>
                <a:gd name="T39" fmla="*/ 701 h 735"/>
                <a:gd name="T40" fmla="*/ 2815 w 2822"/>
                <a:gd name="T41" fmla="*/ 715 h 735"/>
                <a:gd name="T42" fmla="*/ 2792 w 2822"/>
                <a:gd name="T43" fmla="*/ 733 h 735"/>
                <a:gd name="T44" fmla="*/ 2777 w 2822"/>
                <a:gd name="T45" fmla="*/ 735 h 735"/>
                <a:gd name="T46" fmla="*/ 2777 w 2822"/>
                <a:gd name="T4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22" h="735">
                  <a:moveTo>
                    <a:pt x="2777" y="735"/>
                  </a:moveTo>
                  <a:lnTo>
                    <a:pt x="2771" y="735"/>
                  </a:lnTo>
                  <a:lnTo>
                    <a:pt x="2766" y="734"/>
                  </a:lnTo>
                  <a:lnTo>
                    <a:pt x="35" y="87"/>
                  </a:lnTo>
                  <a:lnTo>
                    <a:pt x="26" y="85"/>
                  </a:lnTo>
                  <a:lnTo>
                    <a:pt x="12" y="74"/>
                  </a:lnTo>
                  <a:lnTo>
                    <a:pt x="2" y="60"/>
                  </a:lnTo>
                  <a:lnTo>
                    <a:pt x="0" y="43"/>
                  </a:lnTo>
                  <a:lnTo>
                    <a:pt x="1" y="34"/>
                  </a:lnTo>
                  <a:lnTo>
                    <a:pt x="4" y="26"/>
                  </a:lnTo>
                  <a:lnTo>
                    <a:pt x="14" y="11"/>
                  </a:lnTo>
                  <a:lnTo>
                    <a:pt x="29" y="2"/>
                  </a:lnTo>
                  <a:lnTo>
                    <a:pt x="46" y="0"/>
                  </a:lnTo>
                  <a:lnTo>
                    <a:pt x="55" y="1"/>
                  </a:lnTo>
                  <a:lnTo>
                    <a:pt x="2787" y="647"/>
                  </a:lnTo>
                  <a:lnTo>
                    <a:pt x="2796" y="650"/>
                  </a:lnTo>
                  <a:lnTo>
                    <a:pt x="2810" y="659"/>
                  </a:lnTo>
                  <a:lnTo>
                    <a:pt x="2819" y="675"/>
                  </a:lnTo>
                  <a:lnTo>
                    <a:pt x="2822" y="692"/>
                  </a:lnTo>
                  <a:lnTo>
                    <a:pt x="2820" y="701"/>
                  </a:lnTo>
                  <a:lnTo>
                    <a:pt x="2815" y="715"/>
                  </a:lnTo>
                  <a:lnTo>
                    <a:pt x="2792" y="733"/>
                  </a:lnTo>
                  <a:lnTo>
                    <a:pt x="2777" y="735"/>
                  </a:lnTo>
                  <a:lnTo>
                    <a:pt x="2777" y="7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2">
              <a:extLst>
                <a:ext uri="{FF2B5EF4-FFF2-40B4-BE49-F238E27FC236}">
                  <a16:creationId xmlns:a16="http://schemas.microsoft.com/office/drawing/2014/main" id="{FCD48524-8DA7-4074-B4AF-B185AD12A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400" y="3592879"/>
              <a:ext cx="296929" cy="299195"/>
            </a:xfrm>
            <a:custGeom>
              <a:avLst/>
              <a:gdLst>
                <a:gd name="T0" fmla="*/ 658 w 658"/>
                <a:gd name="T1" fmla="*/ 328 h 657"/>
                <a:gd name="T2" fmla="*/ 657 w 658"/>
                <a:gd name="T3" fmla="*/ 363 h 657"/>
                <a:gd name="T4" fmla="*/ 644 w 658"/>
                <a:gd name="T5" fmla="*/ 426 h 657"/>
                <a:gd name="T6" fmla="*/ 618 w 658"/>
                <a:gd name="T7" fmla="*/ 486 h 657"/>
                <a:gd name="T8" fmla="*/ 584 w 658"/>
                <a:gd name="T9" fmla="*/ 538 h 657"/>
                <a:gd name="T10" fmla="*/ 538 w 658"/>
                <a:gd name="T11" fmla="*/ 583 h 657"/>
                <a:gd name="T12" fmla="*/ 486 w 658"/>
                <a:gd name="T13" fmla="*/ 618 h 657"/>
                <a:gd name="T14" fmla="*/ 427 w 658"/>
                <a:gd name="T15" fmla="*/ 643 h 657"/>
                <a:gd name="T16" fmla="*/ 363 w 658"/>
                <a:gd name="T17" fmla="*/ 656 h 657"/>
                <a:gd name="T18" fmla="*/ 329 w 658"/>
                <a:gd name="T19" fmla="*/ 657 h 657"/>
                <a:gd name="T20" fmla="*/ 295 w 658"/>
                <a:gd name="T21" fmla="*/ 656 h 657"/>
                <a:gd name="T22" fmla="*/ 232 w 658"/>
                <a:gd name="T23" fmla="*/ 643 h 657"/>
                <a:gd name="T24" fmla="*/ 172 w 658"/>
                <a:gd name="T25" fmla="*/ 618 h 657"/>
                <a:gd name="T26" fmla="*/ 120 w 658"/>
                <a:gd name="T27" fmla="*/ 583 h 657"/>
                <a:gd name="T28" fmla="*/ 75 w 658"/>
                <a:gd name="T29" fmla="*/ 538 h 657"/>
                <a:gd name="T30" fmla="*/ 39 w 658"/>
                <a:gd name="T31" fmla="*/ 486 h 657"/>
                <a:gd name="T32" fmla="*/ 14 w 658"/>
                <a:gd name="T33" fmla="*/ 426 h 657"/>
                <a:gd name="T34" fmla="*/ 1 w 658"/>
                <a:gd name="T35" fmla="*/ 363 h 657"/>
                <a:gd name="T36" fmla="*/ 0 w 658"/>
                <a:gd name="T37" fmla="*/ 328 h 657"/>
                <a:gd name="T38" fmla="*/ 1 w 658"/>
                <a:gd name="T39" fmla="*/ 295 h 657"/>
                <a:gd name="T40" fmla="*/ 14 w 658"/>
                <a:gd name="T41" fmla="*/ 231 h 657"/>
                <a:gd name="T42" fmla="*/ 39 w 658"/>
                <a:gd name="T43" fmla="*/ 171 h 657"/>
                <a:gd name="T44" fmla="*/ 75 w 658"/>
                <a:gd name="T45" fmla="*/ 120 h 657"/>
                <a:gd name="T46" fmla="*/ 120 w 658"/>
                <a:gd name="T47" fmla="*/ 74 h 657"/>
                <a:gd name="T48" fmla="*/ 172 w 658"/>
                <a:gd name="T49" fmla="*/ 39 h 657"/>
                <a:gd name="T50" fmla="*/ 232 w 658"/>
                <a:gd name="T51" fmla="*/ 14 h 657"/>
                <a:gd name="T52" fmla="*/ 295 w 658"/>
                <a:gd name="T53" fmla="*/ 1 h 657"/>
                <a:gd name="T54" fmla="*/ 329 w 658"/>
                <a:gd name="T55" fmla="*/ 0 h 657"/>
                <a:gd name="T56" fmla="*/ 363 w 658"/>
                <a:gd name="T57" fmla="*/ 1 h 657"/>
                <a:gd name="T58" fmla="*/ 427 w 658"/>
                <a:gd name="T59" fmla="*/ 14 h 657"/>
                <a:gd name="T60" fmla="*/ 486 w 658"/>
                <a:gd name="T61" fmla="*/ 39 h 657"/>
                <a:gd name="T62" fmla="*/ 538 w 658"/>
                <a:gd name="T63" fmla="*/ 74 h 657"/>
                <a:gd name="T64" fmla="*/ 584 w 658"/>
                <a:gd name="T65" fmla="*/ 120 h 657"/>
                <a:gd name="T66" fmla="*/ 618 w 658"/>
                <a:gd name="T67" fmla="*/ 171 h 657"/>
                <a:gd name="T68" fmla="*/ 644 w 658"/>
                <a:gd name="T69" fmla="*/ 231 h 657"/>
                <a:gd name="T70" fmla="*/ 657 w 658"/>
                <a:gd name="T71" fmla="*/ 295 h 657"/>
                <a:gd name="T72" fmla="*/ 658 w 658"/>
                <a:gd name="T73" fmla="*/ 328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58" h="657">
                  <a:moveTo>
                    <a:pt x="658" y="328"/>
                  </a:moveTo>
                  <a:lnTo>
                    <a:pt x="657" y="363"/>
                  </a:lnTo>
                  <a:lnTo>
                    <a:pt x="644" y="426"/>
                  </a:lnTo>
                  <a:lnTo>
                    <a:pt x="618" y="486"/>
                  </a:lnTo>
                  <a:lnTo>
                    <a:pt x="584" y="538"/>
                  </a:lnTo>
                  <a:lnTo>
                    <a:pt x="538" y="583"/>
                  </a:lnTo>
                  <a:lnTo>
                    <a:pt x="486" y="618"/>
                  </a:lnTo>
                  <a:lnTo>
                    <a:pt x="427" y="643"/>
                  </a:lnTo>
                  <a:lnTo>
                    <a:pt x="363" y="656"/>
                  </a:lnTo>
                  <a:lnTo>
                    <a:pt x="329" y="657"/>
                  </a:lnTo>
                  <a:lnTo>
                    <a:pt x="295" y="656"/>
                  </a:lnTo>
                  <a:lnTo>
                    <a:pt x="232" y="643"/>
                  </a:lnTo>
                  <a:lnTo>
                    <a:pt x="172" y="618"/>
                  </a:lnTo>
                  <a:lnTo>
                    <a:pt x="120" y="583"/>
                  </a:lnTo>
                  <a:lnTo>
                    <a:pt x="75" y="538"/>
                  </a:lnTo>
                  <a:lnTo>
                    <a:pt x="39" y="486"/>
                  </a:lnTo>
                  <a:lnTo>
                    <a:pt x="14" y="426"/>
                  </a:lnTo>
                  <a:lnTo>
                    <a:pt x="1" y="363"/>
                  </a:lnTo>
                  <a:lnTo>
                    <a:pt x="0" y="328"/>
                  </a:lnTo>
                  <a:lnTo>
                    <a:pt x="1" y="295"/>
                  </a:lnTo>
                  <a:lnTo>
                    <a:pt x="14" y="231"/>
                  </a:lnTo>
                  <a:lnTo>
                    <a:pt x="39" y="171"/>
                  </a:lnTo>
                  <a:lnTo>
                    <a:pt x="75" y="120"/>
                  </a:lnTo>
                  <a:lnTo>
                    <a:pt x="120" y="74"/>
                  </a:lnTo>
                  <a:lnTo>
                    <a:pt x="172" y="39"/>
                  </a:lnTo>
                  <a:lnTo>
                    <a:pt x="232" y="14"/>
                  </a:lnTo>
                  <a:lnTo>
                    <a:pt x="295" y="1"/>
                  </a:lnTo>
                  <a:lnTo>
                    <a:pt x="329" y="0"/>
                  </a:lnTo>
                  <a:lnTo>
                    <a:pt x="363" y="1"/>
                  </a:lnTo>
                  <a:lnTo>
                    <a:pt x="427" y="14"/>
                  </a:lnTo>
                  <a:lnTo>
                    <a:pt x="486" y="39"/>
                  </a:lnTo>
                  <a:lnTo>
                    <a:pt x="538" y="74"/>
                  </a:lnTo>
                  <a:lnTo>
                    <a:pt x="584" y="120"/>
                  </a:lnTo>
                  <a:lnTo>
                    <a:pt x="618" y="171"/>
                  </a:lnTo>
                  <a:lnTo>
                    <a:pt x="644" y="231"/>
                  </a:lnTo>
                  <a:lnTo>
                    <a:pt x="657" y="295"/>
                  </a:lnTo>
                  <a:lnTo>
                    <a:pt x="658" y="328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2" name="Shape 1510">
            <a:extLst>
              <a:ext uri="{FF2B5EF4-FFF2-40B4-BE49-F238E27FC236}">
                <a16:creationId xmlns:a16="http://schemas.microsoft.com/office/drawing/2014/main" id="{21822CD8-77EC-4096-A273-EBCCB13BA9A1}"/>
              </a:ext>
            </a:extLst>
          </p:cNvPr>
          <p:cNvSpPr/>
          <p:nvPr/>
        </p:nvSpPr>
        <p:spPr>
          <a:xfrm rot="10800000" flipH="1">
            <a:off x="5585690" y="4408258"/>
            <a:ext cx="1287369" cy="384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63" extrusionOk="0">
                <a:moveTo>
                  <a:pt x="1569" y="8014"/>
                </a:moveTo>
                <a:cubicBezTo>
                  <a:pt x="7662" y="-3437"/>
                  <a:pt x="15785" y="-2656"/>
                  <a:pt x="21600" y="10616"/>
                </a:cubicBezTo>
                <a:cubicBezTo>
                  <a:pt x="19292" y="16862"/>
                  <a:pt x="19292" y="16862"/>
                  <a:pt x="19292" y="16862"/>
                </a:cubicBezTo>
                <a:cubicBezTo>
                  <a:pt x="14862" y="6973"/>
                  <a:pt x="8585" y="6192"/>
                  <a:pt x="3785" y="14520"/>
                </a:cubicBezTo>
                <a:cubicBezTo>
                  <a:pt x="5077" y="18163"/>
                  <a:pt x="5077" y="18163"/>
                  <a:pt x="5077" y="18163"/>
                </a:cubicBezTo>
                <a:cubicBezTo>
                  <a:pt x="0" y="17903"/>
                  <a:pt x="0" y="17903"/>
                  <a:pt x="0" y="17903"/>
                </a:cubicBezTo>
                <a:cubicBezTo>
                  <a:pt x="0" y="3590"/>
                  <a:pt x="0" y="3590"/>
                  <a:pt x="0" y="3590"/>
                </a:cubicBezTo>
                <a:cubicBezTo>
                  <a:pt x="1569" y="8014"/>
                  <a:pt x="1569" y="8014"/>
                  <a:pt x="1569" y="80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t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53" name="Shape 1511">
            <a:extLst>
              <a:ext uri="{FF2B5EF4-FFF2-40B4-BE49-F238E27FC236}">
                <a16:creationId xmlns:a16="http://schemas.microsoft.com/office/drawing/2014/main" id="{22EE5C0D-D47B-4938-BA72-728622E4D04B}"/>
              </a:ext>
            </a:extLst>
          </p:cNvPr>
          <p:cNvSpPr/>
          <p:nvPr/>
        </p:nvSpPr>
        <p:spPr>
          <a:xfrm rot="10800000" flipH="1">
            <a:off x="6868417" y="3167280"/>
            <a:ext cx="367777" cy="1257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20" h="21600" extrusionOk="0">
                <a:moveTo>
                  <a:pt x="0" y="5305"/>
                </a:moveTo>
                <a:cubicBezTo>
                  <a:pt x="3780" y="3979"/>
                  <a:pt x="3780" y="3979"/>
                  <a:pt x="3780" y="3979"/>
                </a:cubicBezTo>
                <a:cubicBezTo>
                  <a:pt x="11610" y="8811"/>
                  <a:pt x="10530" y="14874"/>
                  <a:pt x="810" y="19326"/>
                </a:cubicBezTo>
                <a:cubicBezTo>
                  <a:pt x="7560" y="21600"/>
                  <a:pt x="7560" y="21600"/>
                  <a:pt x="7560" y="21600"/>
                </a:cubicBezTo>
                <a:cubicBezTo>
                  <a:pt x="20520" y="15821"/>
                  <a:pt x="21600" y="7768"/>
                  <a:pt x="10530" y="1611"/>
                </a:cubicBezTo>
                <a:cubicBezTo>
                  <a:pt x="15120" y="0"/>
                  <a:pt x="15120" y="0"/>
                  <a:pt x="151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305"/>
                  <a:pt x="0" y="5305"/>
                  <a:pt x="0" y="5305"/>
                </a:cubicBezTo>
                <a:close/>
              </a:path>
            </a:pathLst>
          </a:custGeom>
          <a:solidFill>
            <a:srgbClr val="500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t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54" name="Shape 1512">
            <a:extLst>
              <a:ext uri="{FF2B5EF4-FFF2-40B4-BE49-F238E27FC236}">
                <a16:creationId xmlns:a16="http://schemas.microsoft.com/office/drawing/2014/main" id="{7492B287-2C2F-486B-A863-FC3B00C5649B}"/>
              </a:ext>
            </a:extLst>
          </p:cNvPr>
          <p:cNvSpPr/>
          <p:nvPr/>
        </p:nvSpPr>
        <p:spPr>
          <a:xfrm rot="10800000" flipH="1">
            <a:off x="5620482" y="2791334"/>
            <a:ext cx="1257215" cy="371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98" extrusionOk="0">
                <a:moveTo>
                  <a:pt x="21600" y="15120"/>
                </a:moveTo>
                <a:cubicBezTo>
                  <a:pt x="19902" y="10260"/>
                  <a:pt x="19902" y="10260"/>
                  <a:pt x="19902" y="10260"/>
                </a:cubicBezTo>
                <a:cubicBezTo>
                  <a:pt x="13866" y="21600"/>
                  <a:pt x="5848" y="20790"/>
                  <a:pt x="0" y="7830"/>
                </a:cubicBezTo>
                <a:cubicBezTo>
                  <a:pt x="2264" y="1080"/>
                  <a:pt x="2264" y="1080"/>
                  <a:pt x="2264" y="1080"/>
                </a:cubicBezTo>
                <a:cubicBezTo>
                  <a:pt x="6791" y="10800"/>
                  <a:pt x="12828" y="11610"/>
                  <a:pt x="17638" y="3510"/>
                </a:cubicBezTo>
                <a:cubicBezTo>
                  <a:pt x="16412" y="0"/>
                  <a:pt x="16412" y="0"/>
                  <a:pt x="16412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15120"/>
                  <a:pt x="21600" y="15120"/>
                  <a:pt x="21600" y="151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t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55" name="Shape 1513">
            <a:extLst>
              <a:ext uri="{FF2B5EF4-FFF2-40B4-BE49-F238E27FC236}">
                <a16:creationId xmlns:a16="http://schemas.microsoft.com/office/drawing/2014/main" id="{12358BA9-A838-449C-A35B-6C4CDB351633}"/>
              </a:ext>
            </a:extLst>
          </p:cNvPr>
          <p:cNvSpPr/>
          <p:nvPr/>
        </p:nvSpPr>
        <p:spPr>
          <a:xfrm rot="10800000" flipH="1">
            <a:off x="5238835" y="3139447"/>
            <a:ext cx="374691" cy="1273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172" h="21600" extrusionOk="0">
                <a:moveTo>
                  <a:pt x="3505" y="21600"/>
                </a:moveTo>
                <a:cubicBezTo>
                  <a:pt x="8039" y="19917"/>
                  <a:pt x="8039" y="19917"/>
                  <a:pt x="8039" y="19917"/>
                </a:cubicBezTo>
                <a:cubicBezTo>
                  <a:pt x="-3428" y="13839"/>
                  <a:pt x="-2628" y="5797"/>
                  <a:pt x="10439" y="0"/>
                </a:cubicBezTo>
                <a:cubicBezTo>
                  <a:pt x="17105" y="2244"/>
                  <a:pt x="17105" y="2244"/>
                  <a:pt x="17105" y="2244"/>
                </a:cubicBezTo>
                <a:cubicBezTo>
                  <a:pt x="7239" y="6732"/>
                  <a:pt x="6439" y="12904"/>
                  <a:pt x="14705" y="17673"/>
                </a:cubicBezTo>
                <a:cubicBezTo>
                  <a:pt x="18172" y="16364"/>
                  <a:pt x="18172" y="16364"/>
                  <a:pt x="18172" y="16364"/>
                </a:cubicBezTo>
                <a:cubicBezTo>
                  <a:pt x="18172" y="21600"/>
                  <a:pt x="18172" y="21600"/>
                  <a:pt x="18172" y="21600"/>
                </a:cubicBezTo>
                <a:lnTo>
                  <a:pt x="3505" y="21600"/>
                </a:lnTo>
                <a:close/>
              </a:path>
            </a:pathLst>
          </a:custGeom>
          <a:solidFill>
            <a:srgbClr val="5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56" name="Freeform: Shape 28">
            <a:extLst>
              <a:ext uri="{FF2B5EF4-FFF2-40B4-BE49-F238E27FC236}">
                <a16:creationId xmlns:a16="http://schemas.microsoft.com/office/drawing/2014/main" id="{69BAE6D2-8439-4130-961D-F94CEB6367CB}"/>
              </a:ext>
            </a:extLst>
          </p:cNvPr>
          <p:cNvSpPr/>
          <p:nvPr/>
        </p:nvSpPr>
        <p:spPr>
          <a:xfrm>
            <a:off x="1907806" y="3770715"/>
            <a:ext cx="1015409" cy="1019314"/>
          </a:xfrm>
          <a:custGeom>
            <a:avLst/>
            <a:gdLst>
              <a:gd name="connsiteX0" fmla="*/ 279533 w 1325690"/>
              <a:gd name="connsiteY0" fmla="*/ 0 h 1330788"/>
              <a:gd name="connsiteX1" fmla="*/ 563956 w 1325690"/>
              <a:gd name="connsiteY1" fmla="*/ 274269 h 1330788"/>
              <a:gd name="connsiteX2" fmla="*/ 421720 w 1325690"/>
              <a:gd name="connsiteY2" fmla="*/ 274328 h 1330788"/>
              <a:gd name="connsiteX3" fmla="*/ 1320684 w 1325690"/>
              <a:gd name="connsiteY3" fmla="*/ 1081813 h 1330788"/>
              <a:gd name="connsiteX4" fmla="*/ 1325690 w 1325690"/>
              <a:gd name="connsiteY4" fmla="*/ 1330788 h 1330788"/>
              <a:gd name="connsiteX5" fmla="*/ 172730 w 1325690"/>
              <a:gd name="connsiteY5" fmla="*/ 279462 h 1330788"/>
              <a:gd name="connsiteX6" fmla="*/ 0 w 1325690"/>
              <a:gd name="connsiteY6" fmla="*/ 279533 h 1330788"/>
              <a:gd name="connsiteX7" fmla="*/ 279533 w 1325690"/>
              <a:gd name="connsiteY7" fmla="*/ 0 h 133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5690" h="1330788">
                <a:moveTo>
                  <a:pt x="279533" y="0"/>
                </a:moveTo>
                <a:cubicBezTo>
                  <a:pt x="279533" y="0"/>
                  <a:pt x="279533" y="0"/>
                  <a:pt x="563956" y="274269"/>
                </a:cubicBezTo>
                <a:cubicBezTo>
                  <a:pt x="563956" y="274269"/>
                  <a:pt x="563956" y="274269"/>
                  <a:pt x="421720" y="274328"/>
                </a:cubicBezTo>
                <a:cubicBezTo>
                  <a:pt x="523180" y="701079"/>
                  <a:pt x="883805" y="1031198"/>
                  <a:pt x="1320684" y="1081813"/>
                </a:cubicBezTo>
                <a:cubicBezTo>
                  <a:pt x="1320684" y="1081813"/>
                  <a:pt x="1320684" y="1081813"/>
                  <a:pt x="1325690" y="1330788"/>
                </a:cubicBezTo>
                <a:cubicBezTo>
                  <a:pt x="746536" y="1270037"/>
                  <a:pt x="284340" y="838348"/>
                  <a:pt x="172730" y="279462"/>
                </a:cubicBezTo>
                <a:cubicBezTo>
                  <a:pt x="172730" y="279462"/>
                  <a:pt x="172730" y="279462"/>
                  <a:pt x="0" y="279533"/>
                </a:cubicBezTo>
                <a:cubicBezTo>
                  <a:pt x="0" y="279533"/>
                  <a:pt x="0" y="279533"/>
                  <a:pt x="27953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reeform: Shape 26">
            <a:extLst>
              <a:ext uri="{FF2B5EF4-FFF2-40B4-BE49-F238E27FC236}">
                <a16:creationId xmlns:a16="http://schemas.microsoft.com/office/drawing/2014/main" id="{A22F5002-5EAE-4E02-A4BC-E4D41D11E164}"/>
              </a:ext>
            </a:extLst>
          </p:cNvPr>
          <p:cNvSpPr/>
          <p:nvPr/>
        </p:nvSpPr>
        <p:spPr>
          <a:xfrm>
            <a:off x="3021347" y="3901565"/>
            <a:ext cx="997486" cy="1000771"/>
          </a:xfrm>
          <a:custGeom>
            <a:avLst/>
            <a:gdLst>
              <a:gd name="connsiteX0" fmla="*/ 1053622 w 1302290"/>
              <a:gd name="connsiteY0" fmla="*/ 0 h 1306579"/>
              <a:gd name="connsiteX1" fmla="*/ 1302290 w 1302290"/>
              <a:gd name="connsiteY1" fmla="*/ 4289 h 1306579"/>
              <a:gd name="connsiteX2" fmla="*/ 283870 w 1302290"/>
              <a:gd name="connsiteY2" fmla="*/ 1134010 h 1306579"/>
              <a:gd name="connsiteX3" fmla="*/ 283311 w 1302290"/>
              <a:gd name="connsiteY3" fmla="*/ 1306579 h 1306579"/>
              <a:gd name="connsiteX4" fmla="*/ 0 w 1302290"/>
              <a:gd name="connsiteY4" fmla="*/ 1023268 h 1306579"/>
              <a:gd name="connsiteX5" fmla="*/ 285054 w 1302290"/>
              <a:gd name="connsiteY5" fmla="*/ 738214 h 1306579"/>
              <a:gd name="connsiteX6" fmla="*/ 284631 w 1302290"/>
              <a:gd name="connsiteY6" fmla="*/ 880292 h 1306579"/>
              <a:gd name="connsiteX7" fmla="*/ 1053622 w 1302290"/>
              <a:gd name="connsiteY7" fmla="*/ 0 h 13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2290" h="1306579">
                <a:moveTo>
                  <a:pt x="1053622" y="0"/>
                </a:moveTo>
                <a:cubicBezTo>
                  <a:pt x="1302290" y="4289"/>
                  <a:pt x="1302290" y="4289"/>
                  <a:pt x="1302290" y="4289"/>
                </a:cubicBezTo>
                <a:cubicBezTo>
                  <a:pt x="1234604" y="557651"/>
                  <a:pt x="822128" y="1010600"/>
                  <a:pt x="283870" y="1134010"/>
                </a:cubicBezTo>
                <a:cubicBezTo>
                  <a:pt x="283311" y="1306579"/>
                  <a:pt x="283311" y="1306579"/>
                  <a:pt x="283311" y="1306579"/>
                </a:cubicBezTo>
                <a:cubicBezTo>
                  <a:pt x="0" y="1023268"/>
                  <a:pt x="0" y="1023268"/>
                  <a:pt x="0" y="1023268"/>
                </a:cubicBezTo>
                <a:cubicBezTo>
                  <a:pt x="285054" y="738214"/>
                  <a:pt x="285054" y="738214"/>
                  <a:pt x="285054" y="738214"/>
                </a:cubicBezTo>
                <a:cubicBezTo>
                  <a:pt x="284631" y="880292"/>
                  <a:pt x="284631" y="880292"/>
                  <a:pt x="284631" y="880292"/>
                </a:cubicBezTo>
                <a:cubicBezTo>
                  <a:pt x="690984" y="767368"/>
                  <a:pt x="996531" y="421348"/>
                  <a:pt x="1053622" y="0"/>
                </a:cubicBezTo>
                <a:close/>
              </a:path>
            </a:pathLst>
          </a:custGeom>
          <a:solidFill>
            <a:srgbClr val="5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24">
            <a:extLst>
              <a:ext uri="{FF2B5EF4-FFF2-40B4-BE49-F238E27FC236}">
                <a16:creationId xmlns:a16="http://schemas.microsoft.com/office/drawing/2014/main" id="{4F75A86A-19FB-462E-99E7-CADA298B1AB2}"/>
              </a:ext>
            </a:extLst>
          </p:cNvPr>
          <p:cNvSpPr/>
          <p:nvPr/>
        </p:nvSpPr>
        <p:spPr>
          <a:xfrm>
            <a:off x="3139947" y="2797677"/>
            <a:ext cx="998372" cy="1001955"/>
          </a:xfrm>
          <a:custGeom>
            <a:avLst/>
            <a:gdLst>
              <a:gd name="connsiteX0" fmla="*/ 5494 w 1303447"/>
              <a:gd name="connsiteY0" fmla="*/ 0 h 1308125"/>
              <a:gd name="connsiteX1" fmla="*/ 1120663 w 1303447"/>
              <a:gd name="connsiteY1" fmla="*/ 1023624 h 1308125"/>
              <a:gd name="connsiteX2" fmla="*/ 1303447 w 1303447"/>
              <a:gd name="connsiteY2" fmla="*/ 1023318 h 1308125"/>
              <a:gd name="connsiteX3" fmla="*/ 1018640 w 1303447"/>
              <a:gd name="connsiteY3" fmla="*/ 1308125 h 1308125"/>
              <a:gd name="connsiteX4" fmla="*/ 739873 w 1303447"/>
              <a:gd name="connsiteY4" fmla="*/ 1029357 h 1308125"/>
              <a:gd name="connsiteX5" fmla="*/ 871866 w 1303447"/>
              <a:gd name="connsiteY5" fmla="*/ 1029118 h 1308125"/>
              <a:gd name="connsiteX6" fmla="*/ 0 w 1303447"/>
              <a:gd name="connsiteY6" fmla="*/ 248798 h 1308125"/>
              <a:gd name="connsiteX7" fmla="*/ 5494 w 1303447"/>
              <a:gd name="connsiteY7" fmla="*/ 0 h 130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3447" h="1308125">
                <a:moveTo>
                  <a:pt x="5494" y="0"/>
                </a:moveTo>
                <a:cubicBezTo>
                  <a:pt x="563845" y="70112"/>
                  <a:pt x="1009935" y="485686"/>
                  <a:pt x="1120663" y="1023624"/>
                </a:cubicBezTo>
                <a:cubicBezTo>
                  <a:pt x="1120663" y="1023624"/>
                  <a:pt x="1120663" y="1023624"/>
                  <a:pt x="1303447" y="1023318"/>
                </a:cubicBezTo>
                <a:cubicBezTo>
                  <a:pt x="1303447" y="1023318"/>
                  <a:pt x="1303447" y="1023318"/>
                  <a:pt x="1018640" y="1308125"/>
                </a:cubicBezTo>
                <a:cubicBezTo>
                  <a:pt x="1018640" y="1308125"/>
                  <a:pt x="1018640" y="1308125"/>
                  <a:pt x="739873" y="1029357"/>
                </a:cubicBezTo>
                <a:cubicBezTo>
                  <a:pt x="739873" y="1029357"/>
                  <a:pt x="739873" y="1029357"/>
                  <a:pt x="871866" y="1029118"/>
                </a:cubicBezTo>
                <a:cubicBezTo>
                  <a:pt x="765984" y="618087"/>
                  <a:pt x="426340" y="308958"/>
                  <a:pt x="0" y="248798"/>
                </a:cubicBezTo>
                <a:cubicBezTo>
                  <a:pt x="0" y="248798"/>
                  <a:pt x="0" y="248798"/>
                  <a:pt x="549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22">
            <a:extLst>
              <a:ext uri="{FF2B5EF4-FFF2-40B4-BE49-F238E27FC236}">
                <a16:creationId xmlns:a16="http://schemas.microsoft.com/office/drawing/2014/main" id="{2C94061D-CCFD-40E3-8E50-52779CF5695D}"/>
              </a:ext>
            </a:extLst>
          </p:cNvPr>
          <p:cNvSpPr/>
          <p:nvPr/>
        </p:nvSpPr>
        <p:spPr>
          <a:xfrm>
            <a:off x="2029457" y="2675481"/>
            <a:ext cx="1013214" cy="1005206"/>
          </a:xfrm>
          <a:custGeom>
            <a:avLst/>
            <a:gdLst>
              <a:gd name="connsiteX0" fmla="*/ 1043636 w 1322824"/>
              <a:gd name="connsiteY0" fmla="*/ 0 h 1312369"/>
              <a:gd name="connsiteX1" fmla="*/ 1322824 w 1322824"/>
              <a:gd name="connsiteY1" fmla="*/ 279188 h 1312369"/>
              <a:gd name="connsiteX2" fmla="*/ 1037844 w 1322824"/>
              <a:gd name="connsiteY2" fmla="*/ 564169 h 1312369"/>
              <a:gd name="connsiteX3" fmla="*/ 1043094 w 1322824"/>
              <a:gd name="connsiteY3" fmla="*/ 426929 h 1312369"/>
              <a:gd name="connsiteX4" fmla="*/ 249023 w 1322824"/>
              <a:gd name="connsiteY4" fmla="*/ 1312369 h 1312369"/>
              <a:gd name="connsiteX5" fmla="*/ 0 w 1322824"/>
              <a:gd name="connsiteY5" fmla="*/ 1307615 h 1312369"/>
              <a:gd name="connsiteX6" fmla="*/ 1038340 w 1322824"/>
              <a:gd name="connsiteY6" fmla="*/ 177906 h 1312369"/>
              <a:gd name="connsiteX7" fmla="*/ 1043636 w 1322824"/>
              <a:gd name="connsiteY7" fmla="*/ 0 h 131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22824" h="1312369">
                <a:moveTo>
                  <a:pt x="1043636" y="0"/>
                </a:moveTo>
                <a:lnTo>
                  <a:pt x="1322824" y="279188"/>
                </a:lnTo>
                <a:cubicBezTo>
                  <a:pt x="1322824" y="279188"/>
                  <a:pt x="1322824" y="279188"/>
                  <a:pt x="1037844" y="564169"/>
                </a:cubicBezTo>
                <a:cubicBezTo>
                  <a:pt x="1037844" y="564169"/>
                  <a:pt x="1037844" y="564169"/>
                  <a:pt x="1043094" y="426929"/>
                </a:cubicBezTo>
                <a:cubicBezTo>
                  <a:pt x="626187" y="529147"/>
                  <a:pt x="305491" y="880299"/>
                  <a:pt x="249023" y="1312369"/>
                </a:cubicBezTo>
                <a:cubicBezTo>
                  <a:pt x="249023" y="1312369"/>
                  <a:pt x="249023" y="1312369"/>
                  <a:pt x="0" y="1307615"/>
                </a:cubicBezTo>
                <a:cubicBezTo>
                  <a:pt x="66782" y="743369"/>
                  <a:pt x="489256" y="290438"/>
                  <a:pt x="1038340" y="177906"/>
                </a:cubicBezTo>
                <a:cubicBezTo>
                  <a:pt x="1038340" y="177906"/>
                  <a:pt x="1038340" y="177906"/>
                  <a:pt x="1043636" y="0"/>
                </a:cubicBezTo>
                <a:close/>
              </a:path>
            </a:pathLst>
          </a:custGeom>
          <a:solidFill>
            <a:srgbClr val="5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53D637A-C126-427B-B353-528A831C657A}"/>
              </a:ext>
            </a:extLst>
          </p:cNvPr>
          <p:cNvSpPr txBox="1"/>
          <p:nvPr/>
        </p:nvSpPr>
        <p:spPr>
          <a:xfrm>
            <a:off x="6483984" y="1081875"/>
            <a:ext cx="2202816" cy="830998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75000 Cyclists</a:t>
            </a:r>
            <a:br>
              <a:rPr lang="en-US" sz="2400" b="1" kern="12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sz="2400" b="1" kern="12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6000 Teams</a:t>
            </a:r>
            <a:endParaRPr lang="en-US" sz="2400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8890BD8-1A55-404A-91E3-6FF5459C57D6}"/>
              </a:ext>
            </a:extLst>
          </p:cNvPr>
          <p:cNvSpPr txBox="1"/>
          <p:nvPr/>
        </p:nvSpPr>
        <p:spPr>
          <a:xfrm>
            <a:off x="433151" y="4635783"/>
            <a:ext cx="2202816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National MS </a:t>
            </a:r>
            <a:r>
              <a:rPr lang="en-US" sz="2400" b="1" kern="12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Society</a:t>
            </a:r>
            <a:endParaRPr lang="en-US" sz="2400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B8E167-EDC5-4466-94F3-8DBE240C6D57}"/>
              </a:ext>
            </a:extLst>
          </p:cNvPr>
          <p:cNvSpPr txBox="1"/>
          <p:nvPr/>
        </p:nvSpPr>
        <p:spPr>
          <a:xfrm>
            <a:off x="-19461" y="1000276"/>
            <a:ext cx="3235902" cy="120032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Charity Cycling Fundraising </a:t>
            </a:r>
          </a:p>
          <a:p>
            <a:pPr algn="ctr">
              <a:buClrTx/>
              <a:buFontTx/>
              <a:buNone/>
            </a:pPr>
            <a:r>
              <a:rPr lang="en-US" sz="2400" b="1" kern="12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Campaign</a:t>
            </a:r>
            <a:endParaRPr lang="en-US" sz="2400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E88EA8F-6054-47B8-9201-801DD43DA22E}"/>
              </a:ext>
            </a:extLst>
          </p:cNvPr>
          <p:cNvSpPr txBox="1"/>
          <p:nvPr/>
        </p:nvSpPr>
        <p:spPr>
          <a:xfrm>
            <a:off x="6366448" y="4632014"/>
            <a:ext cx="2202816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400" b="1" kern="12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$ 68 Millions Raised</a:t>
            </a:r>
            <a:endParaRPr lang="en-US" sz="2400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Arrow: Right 42">
            <a:extLst>
              <a:ext uri="{FF2B5EF4-FFF2-40B4-BE49-F238E27FC236}">
                <a16:creationId xmlns:a16="http://schemas.microsoft.com/office/drawing/2014/main" id="{EC9FBBC1-E2E9-4D57-B411-FEDE8CDFD28A}"/>
              </a:ext>
            </a:extLst>
          </p:cNvPr>
          <p:cNvSpPr/>
          <p:nvPr/>
        </p:nvSpPr>
        <p:spPr>
          <a:xfrm>
            <a:off x="255548" y="1419161"/>
            <a:ext cx="457200" cy="259672"/>
          </a:xfrm>
          <a:prstGeom prst="rightArrow">
            <a:avLst/>
          </a:prstGeom>
          <a:solidFill>
            <a:srgbClr val="5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Arrow: Right 43">
            <a:extLst>
              <a:ext uri="{FF2B5EF4-FFF2-40B4-BE49-F238E27FC236}">
                <a16:creationId xmlns:a16="http://schemas.microsoft.com/office/drawing/2014/main" id="{AE163792-4AF5-4439-9C5A-F0DCE936C84A}"/>
              </a:ext>
            </a:extLst>
          </p:cNvPr>
          <p:cNvSpPr/>
          <p:nvPr/>
        </p:nvSpPr>
        <p:spPr>
          <a:xfrm>
            <a:off x="255548" y="5006528"/>
            <a:ext cx="457200" cy="25967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Arrow: Right 44">
            <a:extLst>
              <a:ext uri="{FF2B5EF4-FFF2-40B4-BE49-F238E27FC236}">
                <a16:creationId xmlns:a16="http://schemas.microsoft.com/office/drawing/2014/main" id="{13DCB5EC-B040-43A0-8A20-4B33A934A5CE}"/>
              </a:ext>
            </a:extLst>
          </p:cNvPr>
          <p:cNvSpPr/>
          <p:nvPr/>
        </p:nvSpPr>
        <p:spPr>
          <a:xfrm flipH="1">
            <a:off x="8435096" y="1419161"/>
            <a:ext cx="457200" cy="25967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Arrow: Right 45">
            <a:extLst>
              <a:ext uri="{FF2B5EF4-FFF2-40B4-BE49-F238E27FC236}">
                <a16:creationId xmlns:a16="http://schemas.microsoft.com/office/drawing/2014/main" id="{7033ECF1-C51F-4926-83BA-7F497E558613}"/>
              </a:ext>
            </a:extLst>
          </p:cNvPr>
          <p:cNvSpPr/>
          <p:nvPr/>
        </p:nvSpPr>
        <p:spPr>
          <a:xfrm flipH="1">
            <a:off x="8435096" y="5006528"/>
            <a:ext cx="457200" cy="259672"/>
          </a:xfrm>
          <a:prstGeom prst="rightArrow">
            <a:avLst/>
          </a:prstGeom>
          <a:solidFill>
            <a:srgbClr val="5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image41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693479" y="109596"/>
            <a:ext cx="1450521" cy="8906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7" name="TextBox 76"/>
          <p:cNvSpPr txBox="1"/>
          <p:nvPr/>
        </p:nvSpPr>
        <p:spPr>
          <a:xfrm>
            <a:off x="2157275" y="5040610"/>
            <a:ext cx="4687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Founded in 1946, National Multiple Sclerosis Society (NMSS) is a non-profit organization based in New York</a:t>
            </a:r>
          </a:p>
        </p:txBody>
      </p:sp>
      <p:sp>
        <p:nvSpPr>
          <p:cNvPr id="33" name="Google Shape;100;p15"/>
          <p:cNvSpPr txBox="1">
            <a:spLocks/>
          </p:cNvSpPr>
          <p:nvPr/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561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888" y="2133420"/>
            <a:ext cx="7904284" cy="1846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790841" y="2733448"/>
            <a:ext cx="761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Business Case</a:t>
            </a: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Google Shape;100;p15"/>
          <p:cNvSpPr txBox="1">
            <a:spLocks/>
          </p:cNvSpPr>
          <p:nvPr/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93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FF89B27-1BF1-4B53-AF47-64B6824B94DD}"/>
              </a:ext>
            </a:extLst>
          </p:cNvPr>
          <p:cNvSpPr/>
          <p:nvPr/>
        </p:nvSpPr>
        <p:spPr>
          <a:xfrm>
            <a:off x="4393725" y="2794000"/>
            <a:ext cx="1405455" cy="1261935"/>
          </a:xfrm>
          <a:custGeom>
            <a:avLst/>
            <a:gdLst>
              <a:gd name="connsiteX0" fmla="*/ 522351 w 1543389"/>
              <a:gd name="connsiteY0" fmla="*/ 1 h 1385784"/>
              <a:gd name="connsiteX1" fmla="*/ 1042120 w 1543389"/>
              <a:gd name="connsiteY1" fmla="*/ 779 h 1385784"/>
              <a:gd name="connsiteX2" fmla="*/ 1251533 w 1543389"/>
              <a:gd name="connsiteY2" fmla="*/ 121277 h 1385784"/>
              <a:gd name="connsiteX3" fmla="*/ 1511233 w 1543389"/>
              <a:gd name="connsiteY3" fmla="*/ 571090 h 1385784"/>
              <a:gd name="connsiteX4" fmla="*/ 1510881 w 1543389"/>
              <a:gd name="connsiteY4" fmla="*/ 812696 h 1385784"/>
              <a:gd name="connsiteX5" fmla="*/ 1251669 w 1543389"/>
              <a:gd name="connsiteY5" fmla="*/ 1263218 h 1385784"/>
              <a:gd name="connsiteX6" fmla="*/ 1042669 w 1543389"/>
              <a:gd name="connsiteY6" fmla="*/ 1385784 h 1385784"/>
              <a:gd name="connsiteX7" fmla="*/ 522958 w 1543389"/>
              <a:gd name="connsiteY7" fmla="*/ 1384973 h 1385784"/>
              <a:gd name="connsiteX8" fmla="*/ 313544 w 1543389"/>
              <a:gd name="connsiteY8" fmla="*/ 1264475 h 1385784"/>
              <a:gd name="connsiteX9" fmla="*/ 53845 w 1543389"/>
              <a:gd name="connsiteY9" fmla="*/ 814662 h 1385784"/>
              <a:gd name="connsiteX10" fmla="*/ 9276 w 1543389"/>
              <a:gd name="connsiteY10" fmla="*/ 840394 h 1385784"/>
              <a:gd name="connsiteX11" fmla="*/ 21 w 1543389"/>
              <a:gd name="connsiteY11" fmla="*/ 834258 h 1385784"/>
              <a:gd name="connsiteX12" fmla="*/ 13314 w 1543389"/>
              <a:gd name="connsiteY12" fmla="*/ 721201 h 1385784"/>
              <a:gd name="connsiteX13" fmla="*/ 30563 w 1543389"/>
              <a:gd name="connsiteY13" fmla="*/ 711243 h 1385784"/>
              <a:gd name="connsiteX14" fmla="*/ 135061 w 1543389"/>
              <a:gd name="connsiteY14" fmla="*/ 756293 h 1385784"/>
              <a:gd name="connsiteX15" fmla="*/ 135748 w 1543389"/>
              <a:gd name="connsiteY15" fmla="*/ 767375 h 1385784"/>
              <a:gd name="connsiteX16" fmla="*/ 89732 w 1543389"/>
              <a:gd name="connsiteY16" fmla="*/ 793943 h 1385784"/>
              <a:gd name="connsiteX17" fmla="*/ 349431 w 1543389"/>
              <a:gd name="connsiteY17" fmla="*/ 1243755 h 1385784"/>
              <a:gd name="connsiteX18" fmla="*/ 522791 w 1543389"/>
              <a:gd name="connsiteY18" fmla="*/ 1344849 h 1385784"/>
              <a:gd name="connsiteX19" fmla="*/ 1042502 w 1543389"/>
              <a:gd name="connsiteY19" fmla="*/ 1345660 h 1385784"/>
              <a:gd name="connsiteX20" fmla="*/ 1216438 w 1543389"/>
              <a:gd name="connsiteY20" fmla="*/ 1245238 h 1385784"/>
              <a:gd name="connsiteX21" fmla="*/ 1475591 w 1543389"/>
              <a:gd name="connsiteY21" fmla="*/ 794750 h 1385784"/>
              <a:gd name="connsiteX22" fmla="*/ 1474663 w 1543389"/>
              <a:gd name="connsiteY22" fmla="*/ 594103 h 1385784"/>
              <a:gd name="connsiteX23" fmla="*/ 1214964 w 1543389"/>
              <a:gd name="connsiteY23" fmla="*/ 144290 h 1385784"/>
              <a:gd name="connsiteX24" fmla="*/ 1041662 w 1543389"/>
              <a:gd name="connsiteY24" fmla="*/ 43163 h 1385784"/>
              <a:gd name="connsiteX25" fmla="*/ 521987 w 1543389"/>
              <a:gd name="connsiteY25" fmla="*/ 42414 h 1385784"/>
              <a:gd name="connsiteX26" fmla="*/ 348051 w 1543389"/>
              <a:gd name="connsiteY26" fmla="*/ 142836 h 1385784"/>
              <a:gd name="connsiteX27" fmla="*/ 58418 w 1543389"/>
              <a:gd name="connsiteY27" fmla="*/ 643461 h 1385784"/>
              <a:gd name="connsiteX28" fmla="*/ 29843 w 1543389"/>
              <a:gd name="connsiteY28" fmla="*/ 650378 h 1385784"/>
              <a:gd name="connsiteX29" fmla="*/ 22953 w 1543389"/>
              <a:gd name="connsiteY29" fmla="*/ 621734 h 1385784"/>
              <a:gd name="connsiteX30" fmla="*/ 312528 w 1543389"/>
              <a:gd name="connsiteY30" fmla="*/ 121143 h 1385784"/>
              <a:gd name="connsiteX31" fmla="*/ 522351 w 1543389"/>
              <a:gd name="connsiteY31" fmla="*/ 1 h 138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43389" h="1385784">
                <a:moveTo>
                  <a:pt x="522351" y="1"/>
                </a:moveTo>
                <a:lnTo>
                  <a:pt x="1042120" y="779"/>
                </a:lnTo>
                <a:cubicBezTo>
                  <a:pt x="1128339" y="801"/>
                  <a:pt x="1208405" y="46577"/>
                  <a:pt x="1251533" y="121277"/>
                </a:cubicBezTo>
                <a:lnTo>
                  <a:pt x="1511233" y="571090"/>
                </a:lnTo>
                <a:cubicBezTo>
                  <a:pt x="1554361" y="645790"/>
                  <a:pt x="1553971" y="738018"/>
                  <a:pt x="1510881" y="812696"/>
                </a:cubicBezTo>
                <a:lnTo>
                  <a:pt x="1251669" y="1263218"/>
                </a:lnTo>
                <a:cubicBezTo>
                  <a:pt x="1208579" y="1337896"/>
                  <a:pt x="1128123" y="1384348"/>
                  <a:pt x="1042669" y="1385784"/>
                </a:cubicBezTo>
                <a:lnTo>
                  <a:pt x="522958" y="1384973"/>
                </a:lnTo>
                <a:cubicBezTo>
                  <a:pt x="436739" y="1384951"/>
                  <a:pt x="356708" y="1339237"/>
                  <a:pt x="313544" y="1264475"/>
                </a:cubicBezTo>
                <a:lnTo>
                  <a:pt x="53845" y="814662"/>
                </a:lnTo>
                <a:lnTo>
                  <a:pt x="9276" y="840394"/>
                </a:lnTo>
                <a:cubicBezTo>
                  <a:pt x="4992" y="842867"/>
                  <a:pt x="-369" y="840264"/>
                  <a:pt x="21" y="834258"/>
                </a:cubicBezTo>
                <a:lnTo>
                  <a:pt x="13314" y="721201"/>
                </a:lnTo>
                <a:cubicBezTo>
                  <a:pt x="14271" y="712968"/>
                  <a:pt x="22896" y="707989"/>
                  <a:pt x="30563" y="711243"/>
                </a:cubicBezTo>
                <a:lnTo>
                  <a:pt x="135061" y="756293"/>
                </a:lnTo>
                <a:cubicBezTo>
                  <a:pt x="139600" y="757471"/>
                  <a:pt x="140032" y="764902"/>
                  <a:pt x="135748" y="767375"/>
                </a:cubicBezTo>
                <a:lnTo>
                  <a:pt x="89732" y="793943"/>
                </a:lnTo>
                <a:lnTo>
                  <a:pt x="349431" y="1243755"/>
                </a:lnTo>
                <a:cubicBezTo>
                  <a:pt x="385121" y="1305572"/>
                  <a:pt x="451416" y="1343938"/>
                  <a:pt x="522791" y="1344849"/>
                </a:cubicBezTo>
                <a:lnTo>
                  <a:pt x="1042502" y="1345660"/>
                </a:lnTo>
                <a:cubicBezTo>
                  <a:pt x="1113934" y="1346538"/>
                  <a:pt x="1181483" y="1307539"/>
                  <a:pt x="1216438" y="1245238"/>
                </a:cubicBezTo>
                <a:lnTo>
                  <a:pt x="1475591" y="794750"/>
                </a:lnTo>
                <a:cubicBezTo>
                  <a:pt x="1510489" y="732482"/>
                  <a:pt x="1510353" y="655919"/>
                  <a:pt x="1474663" y="594103"/>
                </a:cubicBezTo>
                <a:lnTo>
                  <a:pt x="1214964" y="144290"/>
                </a:lnTo>
                <a:cubicBezTo>
                  <a:pt x="1179310" y="82535"/>
                  <a:pt x="1113072" y="44136"/>
                  <a:pt x="1041662" y="43163"/>
                </a:cubicBezTo>
                <a:lnTo>
                  <a:pt x="521987" y="42414"/>
                </a:lnTo>
                <a:cubicBezTo>
                  <a:pt x="450519" y="41473"/>
                  <a:pt x="382970" y="80473"/>
                  <a:pt x="348051" y="142836"/>
                </a:cubicBezTo>
                <a:lnTo>
                  <a:pt x="58418" y="643461"/>
                </a:lnTo>
                <a:cubicBezTo>
                  <a:pt x="52319" y="652681"/>
                  <a:pt x="39155" y="656482"/>
                  <a:pt x="29843" y="650378"/>
                </a:cubicBezTo>
                <a:cubicBezTo>
                  <a:pt x="20554" y="644180"/>
                  <a:pt x="16832" y="631050"/>
                  <a:pt x="22953" y="621734"/>
                </a:cubicBezTo>
                <a:lnTo>
                  <a:pt x="312528" y="121143"/>
                </a:lnTo>
                <a:cubicBezTo>
                  <a:pt x="355676" y="46431"/>
                  <a:pt x="436132" y="-21"/>
                  <a:pt x="522351" y="1"/>
                </a:cubicBezTo>
                <a:close/>
              </a:path>
            </a:pathLst>
          </a:custGeom>
          <a:solidFill>
            <a:srgbClr val="5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5">
            <a:extLst>
              <a:ext uri="{FF2B5EF4-FFF2-40B4-BE49-F238E27FC236}">
                <a16:creationId xmlns:a16="http://schemas.microsoft.com/office/drawing/2014/main" id="{D8997A1C-4D91-4899-B440-37E9D934681B}"/>
              </a:ext>
            </a:extLst>
          </p:cNvPr>
          <p:cNvSpPr/>
          <p:nvPr/>
        </p:nvSpPr>
        <p:spPr>
          <a:xfrm>
            <a:off x="3126137" y="3759299"/>
            <a:ext cx="1406333" cy="1260640"/>
          </a:xfrm>
          <a:custGeom>
            <a:avLst/>
            <a:gdLst>
              <a:gd name="connsiteX0" fmla="*/ 1021039 w 1544353"/>
              <a:gd name="connsiteY0" fmla="*/ 1 h 1384361"/>
              <a:gd name="connsiteX1" fmla="*/ 1231685 w 1544353"/>
              <a:gd name="connsiteY1" fmla="*/ 119718 h 1384361"/>
              <a:gd name="connsiteX2" fmla="*/ 1521260 w 1544353"/>
              <a:gd name="connsiteY2" fmla="*/ 620310 h 1384361"/>
              <a:gd name="connsiteX3" fmla="*/ 1514405 w 1544353"/>
              <a:gd name="connsiteY3" fmla="*/ 648892 h 1384361"/>
              <a:gd name="connsiteX4" fmla="*/ 1485830 w 1544353"/>
              <a:gd name="connsiteY4" fmla="*/ 641975 h 1384361"/>
              <a:gd name="connsiteX5" fmla="*/ 1196198 w 1544353"/>
              <a:gd name="connsiteY5" fmla="*/ 141349 h 1384361"/>
              <a:gd name="connsiteX6" fmla="*/ 1022261 w 1544353"/>
              <a:gd name="connsiteY6" fmla="*/ 40927 h 1384361"/>
              <a:gd name="connsiteX7" fmla="*/ 502551 w 1544353"/>
              <a:gd name="connsiteY7" fmla="*/ 41738 h 1384361"/>
              <a:gd name="connsiteX8" fmla="*/ 329249 w 1544353"/>
              <a:gd name="connsiteY8" fmla="*/ 142866 h 1384361"/>
              <a:gd name="connsiteX9" fmla="*/ 69549 w 1544353"/>
              <a:gd name="connsiteY9" fmla="*/ 592679 h 1384361"/>
              <a:gd name="connsiteX10" fmla="*/ 68621 w 1544353"/>
              <a:gd name="connsiteY10" fmla="*/ 793326 h 1384361"/>
              <a:gd name="connsiteX11" fmla="*/ 327774 w 1544353"/>
              <a:gd name="connsiteY11" fmla="*/ 1243815 h 1384361"/>
              <a:gd name="connsiteX12" fmla="*/ 501710 w 1544353"/>
              <a:gd name="connsiteY12" fmla="*/ 1344237 h 1384361"/>
              <a:gd name="connsiteX13" fmla="*/ 1021421 w 1544353"/>
              <a:gd name="connsiteY13" fmla="*/ 1343426 h 1384361"/>
              <a:gd name="connsiteX14" fmla="*/ 1194781 w 1544353"/>
              <a:gd name="connsiteY14" fmla="*/ 1242332 h 1384361"/>
              <a:gd name="connsiteX15" fmla="*/ 1454480 w 1544353"/>
              <a:gd name="connsiteY15" fmla="*/ 792519 h 1384361"/>
              <a:gd name="connsiteX16" fmla="*/ 1408464 w 1544353"/>
              <a:gd name="connsiteY16" fmla="*/ 765951 h 1384361"/>
              <a:gd name="connsiteX17" fmla="*/ 1409152 w 1544353"/>
              <a:gd name="connsiteY17" fmla="*/ 754868 h 1384361"/>
              <a:gd name="connsiteX18" fmla="*/ 1513649 w 1544353"/>
              <a:gd name="connsiteY18" fmla="*/ 709819 h 1384361"/>
              <a:gd name="connsiteX19" fmla="*/ 1530898 w 1544353"/>
              <a:gd name="connsiteY19" fmla="*/ 719777 h 1384361"/>
              <a:gd name="connsiteX20" fmla="*/ 1544191 w 1544353"/>
              <a:gd name="connsiteY20" fmla="*/ 832833 h 1384361"/>
              <a:gd name="connsiteX21" fmla="*/ 1534937 w 1544353"/>
              <a:gd name="connsiteY21" fmla="*/ 838970 h 1384361"/>
              <a:gd name="connsiteX22" fmla="*/ 1490368 w 1544353"/>
              <a:gd name="connsiteY22" fmla="*/ 813238 h 1384361"/>
              <a:gd name="connsiteX23" fmla="*/ 1230668 w 1544353"/>
              <a:gd name="connsiteY23" fmla="*/ 1263051 h 1384361"/>
              <a:gd name="connsiteX24" fmla="*/ 1021254 w 1544353"/>
              <a:gd name="connsiteY24" fmla="*/ 1383550 h 1384361"/>
              <a:gd name="connsiteX25" fmla="*/ 501543 w 1544353"/>
              <a:gd name="connsiteY25" fmla="*/ 1384361 h 1384361"/>
              <a:gd name="connsiteX26" fmla="*/ 291720 w 1544353"/>
              <a:gd name="connsiteY26" fmla="*/ 1263219 h 1384361"/>
              <a:gd name="connsiteX27" fmla="*/ 32509 w 1544353"/>
              <a:gd name="connsiteY27" fmla="*/ 812697 h 1384361"/>
              <a:gd name="connsiteX28" fmla="*/ 32157 w 1544353"/>
              <a:gd name="connsiteY28" fmla="*/ 571091 h 1384361"/>
              <a:gd name="connsiteX29" fmla="*/ 291857 w 1544353"/>
              <a:gd name="connsiteY29" fmla="*/ 121278 h 1384361"/>
              <a:gd name="connsiteX30" fmla="*/ 501270 w 1544353"/>
              <a:gd name="connsiteY30" fmla="*/ 779 h 1384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544353" h="1384361">
                <a:moveTo>
                  <a:pt x="1021039" y="1"/>
                </a:moveTo>
                <a:cubicBezTo>
                  <a:pt x="1107258" y="-21"/>
                  <a:pt x="1187714" y="46431"/>
                  <a:pt x="1231685" y="119718"/>
                </a:cubicBezTo>
                <a:lnTo>
                  <a:pt x="1521260" y="620310"/>
                </a:lnTo>
                <a:cubicBezTo>
                  <a:pt x="1527381" y="629625"/>
                  <a:pt x="1523659" y="642755"/>
                  <a:pt x="1514405" y="648892"/>
                </a:cubicBezTo>
                <a:cubicBezTo>
                  <a:pt x="1505057" y="655057"/>
                  <a:pt x="1491893" y="651256"/>
                  <a:pt x="1485830" y="641975"/>
                </a:cubicBezTo>
                <a:lnTo>
                  <a:pt x="1196198" y="141349"/>
                </a:lnTo>
                <a:cubicBezTo>
                  <a:pt x="1161242" y="79048"/>
                  <a:pt x="1093694" y="40049"/>
                  <a:pt x="1022261" y="40927"/>
                </a:cubicBezTo>
                <a:lnTo>
                  <a:pt x="502551" y="41738"/>
                </a:lnTo>
                <a:cubicBezTo>
                  <a:pt x="431176" y="42650"/>
                  <a:pt x="364939" y="81049"/>
                  <a:pt x="329249" y="142866"/>
                </a:cubicBezTo>
                <a:lnTo>
                  <a:pt x="69549" y="592679"/>
                </a:lnTo>
                <a:cubicBezTo>
                  <a:pt x="33859" y="654496"/>
                  <a:pt x="33723" y="731059"/>
                  <a:pt x="68621" y="793326"/>
                </a:cubicBezTo>
                <a:lnTo>
                  <a:pt x="327774" y="1243815"/>
                </a:lnTo>
                <a:cubicBezTo>
                  <a:pt x="362729" y="1306116"/>
                  <a:pt x="430278" y="1345116"/>
                  <a:pt x="501710" y="1344237"/>
                </a:cubicBezTo>
                <a:lnTo>
                  <a:pt x="1021421" y="1343426"/>
                </a:lnTo>
                <a:cubicBezTo>
                  <a:pt x="1092795" y="1342514"/>
                  <a:pt x="1159091" y="1304149"/>
                  <a:pt x="1194781" y="1242332"/>
                </a:cubicBezTo>
                <a:lnTo>
                  <a:pt x="1454480" y="792519"/>
                </a:lnTo>
                <a:lnTo>
                  <a:pt x="1408464" y="765951"/>
                </a:lnTo>
                <a:cubicBezTo>
                  <a:pt x="1404181" y="763478"/>
                  <a:pt x="1403790" y="757471"/>
                  <a:pt x="1409152" y="754868"/>
                </a:cubicBezTo>
                <a:lnTo>
                  <a:pt x="1513649" y="709819"/>
                </a:lnTo>
                <a:cubicBezTo>
                  <a:pt x="1521317" y="706564"/>
                  <a:pt x="1529941" y="711544"/>
                  <a:pt x="1530898" y="719777"/>
                </a:cubicBezTo>
                <a:lnTo>
                  <a:pt x="1544191" y="832833"/>
                </a:lnTo>
                <a:cubicBezTo>
                  <a:pt x="1545440" y="837354"/>
                  <a:pt x="1539220" y="841443"/>
                  <a:pt x="1534937" y="838970"/>
                </a:cubicBezTo>
                <a:lnTo>
                  <a:pt x="1490368" y="813238"/>
                </a:lnTo>
                <a:lnTo>
                  <a:pt x="1230668" y="1263051"/>
                </a:lnTo>
                <a:cubicBezTo>
                  <a:pt x="1187539" y="1337752"/>
                  <a:pt x="1107473" y="1383528"/>
                  <a:pt x="1021254" y="1383550"/>
                </a:cubicBezTo>
                <a:lnTo>
                  <a:pt x="501543" y="1384361"/>
                </a:lnTo>
                <a:cubicBezTo>
                  <a:pt x="415267" y="1384350"/>
                  <a:pt x="334810" y="1337898"/>
                  <a:pt x="291720" y="1263219"/>
                </a:cubicBezTo>
                <a:lnTo>
                  <a:pt x="32509" y="812697"/>
                </a:lnTo>
                <a:cubicBezTo>
                  <a:pt x="-10581" y="738019"/>
                  <a:pt x="-10971" y="645791"/>
                  <a:pt x="32157" y="571091"/>
                </a:cubicBezTo>
                <a:lnTo>
                  <a:pt x="291857" y="121278"/>
                </a:lnTo>
                <a:cubicBezTo>
                  <a:pt x="334985" y="46577"/>
                  <a:pt x="415052" y="801"/>
                  <a:pt x="501270" y="779"/>
                </a:cubicBezTo>
                <a:close/>
              </a:path>
            </a:pathLst>
          </a:custGeom>
          <a:solidFill>
            <a:srgbClr val="5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igure">
            <a:extLst>
              <a:ext uri="{FF2B5EF4-FFF2-40B4-BE49-F238E27FC236}">
                <a16:creationId xmlns:a16="http://schemas.microsoft.com/office/drawing/2014/main" id="{0C6EF656-D072-4268-981B-420F9F94D3E4}"/>
              </a:ext>
            </a:extLst>
          </p:cNvPr>
          <p:cNvSpPr/>
          <p:nvPr/>
        </p:nvSpPr>
        <p:spPr>
          <a:xfrm>
            <a:off x="4516846" y="2899776"/>
            <a:ext cx="1177124" cy="1044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2" h="21600" extrusionOk="0">
                <a:moveTo>
                  <a:pt x="15332" y="0"/>
                </a:moveTo>
                <a:lnTo>
                  <a:pt x="6130" y="0"/>
                </a:lnTo>
                <a:cubicBezTo>
                  <a:pt x="5579" y="0"/>
                  <a:pt x="5083" y="344"/>
                  <a:pt x="4808" y="875"/>
                </a:cubicBezTo>
                <a:lnTo>
                  <a:pt x="207" y="9940"/>
                </a:lnTo>
                <a:cubicBezTo>
                  <a:pt x="-69" y="10472"/>
                  <a:pt x="-69" y="11128"/>
                  <a:pt x="207" y="11660"/>
                </a:cubicBezTo>
                <a:lnTo>
                  <a:pt x="4808" y="20725"/>
                </a:lnTo>
                <a:cubicBezTo>
                  <a:pt x="5083" y="21256"/>
                  <a:pt x="5579" y="21600"/>
                  <a:pt x="6130" y="21600"/>
                </a:cubicBezTo>
                <a:lnTo>
                  <a:pt x="15332" y="21600"/>
                </a:lnTo>
                <a:cubicBezTo>
                  <a:pt x="15883" y="21600"/>
                  <a:pt x="16379" y="21256"/>
                  <a:pt x="16654" y="20725"/>
                </a:cubicBezTo>
                <a:lnTo>
                  <a:pt x="21255" y="11660"/>
                </a:lnTo>
                <a:cubicBezTo>
                  <a:pt x="21531" y="11128"/>
                  <a:pt x="21531" y="10472"/>
                  <a:pt x="21255" y="9940"/>
                </a:cubicBezTo>
                <a:lnTo>
                  <a:pt x="16654" y="875"/>
                </a:lnTo>
                <a:cubicBezTo>
                  <a:pt x="16379" y="344"/>
                  <a:pt x="15855" y="0"/>
                  <a:pt x="153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ercle">
            <a:extLst>
              <a:ext uri="{FF2B5EF4-FFF2-40B4-BE49-F238E27FC236}">
                <a16:creationId xmlns:a16="http://schemas.microsoft.com/office/drawing/2014/main" id="{E4378786-9C60-482A-8CFF-ABACD6DA8BF0}"/>
              </a:ext>
            </a:extLst>
          </p:cNvPr>
          <p:cNvSpPr/>
          <p:nvPr/>
        </p:nvSpPr>
        <p:spPr>
          <a:xfrm>
            <a:off x="4743506" y="3065994"/>
            <a:ext cx="725312" cy="725312"/>
          </a:xfrm>
          <a:prstGeom prst="ellipse">
            <a:avLst/>
          </a:prstGeom>
          <a:solidFill>
            <a:srgbClr val="5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53">
            <a:extLst>
              <a:ext uri="{FF2B5EF4-FFF2-40B4-BE49-F238E27FC236}">
                <a16:creationId xmlns:a16="http://schemas.microsoft.com/office/drawing/2014/main" id="{D3D1216A-94E8-4FB1-B5A8-DDEE0758470E}"/>
              </a:ext>
            </a:extLst>
          </p:cNvPr>
          <p:cNvSpPr/>
          <p:nvPr/>
        </p:nvSpPr>
        <p:spPr>
          <a:xfrm>
            <a:off x="5650148" y="3209823"/>
            <a:ext cx="3071820" cy="934991"/>
          </a:xfrm>
          <a:custGeom>
            <a:avLst/>
            <a:gdLst>
              <a:gd name="connsiteX0" fmla="*/ 241754 w 2757389"/>
              <a:gd name="connsiteY0" fmla="*/ 0 h 616515"/>
              <a:gd name="connsiteX1" fmla="*/ 1314669 w 2757389"/>
              <a:gd name="connsiteY1" fmla="*/ 0 h 616515"/>
              <a:gd name="connsiteX2" fmla="*/ 1745283 w 2757389"/>
              <a:gd name="connsiteY2" fmla="*/ 0 h 616515"/>
              <a:gd name="connsiteX3" fmla="*/ 2757389 w 2757389"/>
              <a:gd name="connsiteY3" fmla="*/ 0 h 616515"/>
              <a:gd name="connsiteX4" fmla="*/ 2757389 w 2757389"/>
              <a:gd name="connsiteY4" fmla="*/ 616515 h 616515"/>
              <a:gd name="connsiteX5" fmla="*/ 1388632 w 2757389"/>
              <a:gd name="connsiteY5" fmla="*/ 616515 h 616515"/>
              <a:gd name="connsiteX6" fmla="*/ 872643 w 2757389"/>
              <a:gd name="connsiteY6" fmla="*/ 616515 h 616515"/>
              <a:gd name="connsiteX7" fmla="*/ 0 w 2757389"/>
              <a:gd name="connsiteY7" fmla="*/ 616515 h 616515"/>
              <a:gd name="connsiteX8" fmla="*/ 225110 w 2757389"/>
              <a:gd name="connsiteY8" fmla="*/ 225142 h 616515"/>
              <a:gd name="connsiteX9" fmla="*/ 259935 w 2757389"/>
              <a:gd name="connsiteY9" fmla="*/ 95189 h 616515"/>
              <a:gd name="connsiteX10" fmla="*/ 241754 w 2757389"/>
              <a:gd name="connsiteY10" fmla="*/ 0 h 61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7389" h="616515">
                <a:moveTo>
                  <a:pt x="241754" y="0"/>
                </a:moveTo>
                <a:lnTo>
                  <a:pt x="1314669" y="0"/>
                </a:lnTo>
                <a:lnTo>
                  <a:pt x="1745283" y="0"/>
                </a:lnTo>
                <a:lnTo>
                  <a:pt x="2757389" y="0"/>
                </a:lnTo>
                <a:lnTo>
                  <a:pt x="2757389" y="616515"/>
                </a:lnTo>
                <a:lnTo>
                  <a:pt x="1388632" y="616515"/>
                </a:lnTo>
                <a:lnTo>
                  <a:pt x="872643" y="616515"/>
                </a:lnTo>
                <a:lnTo>
                  <a:pt x="0" y="616515"/>
                </a:lnTo>
                <a:lnTo>
                  <a:pt x="225110" y="225142"/>
                </a:lnTo>
                <a:cubicBezTo>
                  <a:pt x="247814" y="185869"/>
                  <a:pt x="259935" y="140543"/>
                  <a:pt x="259935" y="95189"/>
                </a:cubicBezTo>
                <a:cubicBezTo>
                  <a:pt x="259935" y="63478"/>
                  <a:pt x="253875" y="30227"/>
                  <a:pt x="24175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7432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just">
              <a:buClrTx/>
            </a:pPr>
            <a:r>
              <a:rPr lang="en-US" sz="1300" kern="1200" dirty="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  By </a:t>
            </a:r>
            <a:r>
              <a:rPr lang="en-US" sz="1300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spotting growth opportunities and determining competitors’ </a:t>
            </a:r>
            <a:r>
              <a:rPr lang="en-US" sz="1300" kern="1200" dirty="0" smtClean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weakness, capture the highest market share.</a:t>
            </a:r>
            <a:endParaRPr kumimoji="0" lang="en-US" sz="13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51">
            <a:extLst>
              <a:ext uri="{FF2B5EF4-FFF2-40B4-BE49-F238E27FC236}">
                <a16:creationId xmlns:a16="http://schemas.microsoft.com/office/drawing/2014/main" id="{E2CAC63D-2209-409A-976E-0A93EAE37F82}"/>
              </a:ext>
            </a:extLst>
          </p:cNvPr>
          <p:cNvSpPr/>
          <p:nvPr/>
        </p:nvSpPr>
        <p:spPr>
          <a:xfrm>
            <a:off x="5695479" y="2810897"/>
            <a:ext cx="2712057" cy="293150"/>
          </a:xfrm>
          <a:custGeom>
            <a:avLst/>
            <a:gdLst>
              <a:gd name="connsiteX0" fmla="*/ 0 w 2712057"/>
              <a:gd name="connsiteY0" fmla="*/ 0 h 293150"/>
              <a:gd name="connsiteX1" fmla="*/ 872641 w 2712057"/>
              <a:gd name="connsiteY1" fmla="*/ 0 h 293150"/>
              <a:gd name="connsiteX2" fmla="*/ 1928123 w 2712057"/>
              <a:gd name="connsiteY2" fmla="*/ 0 h 293150"/>
              <a:gd name="connsiteX3" fmla="*/ 2712057 w 2712057"/>
              <a:gd name="connsiteY3" fmla="*/ 0 h 293150"/>
              <a:gd name="connsiteX4" fmla="*/ 2712057 w 2712057"/>
              <a:gd name="connsiteY4" fmla="*/ 293150 h 293150"/>
              <a:gd name="connsiteX5" fmla="*/ 1757359 w 2712057"/>
              <a:gd name="connsiteY5" fmla="*/ 293150 h 293150"/>
              <a:gd name="connsiteX6" fmla="*/ 1184868 w 2712057"/>
              <a:gd name="connsiteY6" fmla="*/ 293150 h 293150"/>
              <a:gd name="connsiteX7" fmla="*/ 170764 w 2712057"/>
              <a:gd name="connsiteY7" fmla="*/ 293150 h 2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2057" h="293150">
                <a:moveTo>
                  <a:pt x="0" y="0"/>
                </a:moveTo>
                <a:lnTo>
                  <a:pt x="872641" y="0"/>
                </a:lnTo>
                <a:lnTo>
                  <a:pt x="1928123" y="0"/>
                </a:lnTo>
                <a:lnTo>
                  <a:pt x="2712057" y="0"/>
                </a:lnTo>
                <a:lnTo>
                  <a:pt x="2712057" y="293150"/>
                </a:lnTo>
                <a:lnTo>
                  <a:pt x="1757359" y="293150"/>
                </a:lnTo>
                <a:lnTo>
                  <a:pt x="1184868" y="293150"/>
                </a:lnTo>
                <a:lnTo>
                  <a:pt x="170764" y="293150"/>
                </a:lnTo>
                <a:close/>
              </a:path>
            </a:pathLst>
          </a:custGeom>
          <a:solidFill>
            <a:srgbClr val="5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all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Corporate Acquisition</a:t>
            </a:r>
          </a:p>
        </p:txBody>
      </p:sp>
      <p:sp>
        <p:nvSpPr>
          <p:cNvPr id="35" name="Figure">
            <a:extLst>
              <a:ext uri="{FF2B5EF4-FFF2-40B4-BE49-F238E27FC236}">
                <a16:creationId xmlns:a16="http://schemas.microsoft.com/office/drawing/2014/main" id="{07AE7F5E-87FC-478B-9756-58EFC44E3C14}"/>
              </a:ext>
            </a:extLst>
          </p:cNvPr>
          <p:cNvSpPr/>
          <p:nvPr/>
        </p:nvSpPr>
        <p:spPr>
          <a:xfrm>
            <a:off x="3231909" y="3865074"/>
            <a:ext cx="1177124" cy="1044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2" h="21600" extrusionOk="0">
                <a:moveTo>
                  <a:pt x="6130" y="0"/>
                </a:moveTo>
                <a:lnTo>
                  <a:pt x="15332" y="0"/>
                </a:lnTo>
                <a:cubicBezTo>
                  <a:pt x="15883" y="0"/>
                  <a:pt x="16379" y="344"/>
                  <a:pt x="16654" y="875"/>
                </a:cubicBezTo>
                <a:lnTo>
                  <a:pt x="21255" y="9940"/>
                </a:lnTo>
                <a:cubicBezTo>
                  <a:pt x="21531" y="10472"/>
                  <a:pt x="21531" y="11128"/>
                  <a:pt x="21255" y="11660"/>
                </a:cubicBezTo>
                <a:lnTo>
                  <a:pt x="16654" y="20725"/>
                </a:lnTo>
                <a:cubicBezTo>
                  <a:pt x="16379" y="21256"/>
                  <a:pt x="15883" y="21600"/>
                  <a:pt x="15332" y="21600"/>
                </a:cubicBezTo>
                <a:lnTo>
                  <a:pt x="6130" y="21600"/>
                </a:lnTo>
                <a:cubicBezTo>
                  <a:pt x="5579" y="21600"/>
                  <a:pt x="5083" y="21256"/>
                  <a:pt x="4808" y="20725"/>
                </a:cubicBezTo>
                <a:lnTo>
                  <a:pt x="207" y="11660"/>
                </a:lnTo>
                <a:cubicBezTo>
                  <a:pt x="-69" y="11128"/>
                  <a:pt x="-69" y="10472"/>
                  <a:pt x="207" y="9940"/>
                </a:cubicBezTo>
                <a:lnTo>
                  <a:pt x="4808" y="875"/>
                </a:lnTo>
                <a:cubicBezTo>
                  <a:pt x="5083" y="344"/>
                  <a:pt x="5607" y="0"/>
                  <a:pt x="613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ercle">
            <a:extLst>
              <a:ext uri="{FF2B5EF4-FFF2-40B4-BE49-F238E27FC236}">
                <a16:creationId xmlns:a16="http://schemas.microsoft.com/office/drawing/2014/main" id="{D1FCDAF0-90F6-43A6-B569-2C8D47E17098}"/>
              </a:ext>
            </a:extLst>
          </p:cNvPr>
          <p:cNvSpPr/>
          <p:nvPr/>
        </p:nvSpPr>
        <p:spPr>
          <a:xfrm>
            <a:off x="3458570" y="4016182"/>
            <a:ext cx="725312" cy="725312"/>
          </a:xfrm>
          <a:prstGeom prst="ellipse">
            <a:avLst/>
          </a:prstGeom>
          <a:solidFill>
            <a:srgbClr val="5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44">
            <a:extLst>
              <a:ext uri="{FF2B5EF4-FFF2-40B4-BE49-F238E27FC236}">
                <a16:creationId xmlns:a16="http://schemas.microsoft.com/office/drawing/2014/main" id="{06E29325-A281-4838-9CE6-A7F04E901C68}"/>
              </a:ext>
            </a:extLst>
          </p:cNvPr>
          <p:cNvSpPr/>
          <p:nvPr/>
        </p:nvSpPr>
        <p:spPr>
          <a:xfrm>
            <a:off x="535947" y="3795172"/>
            <a:ext cx="2718629" cy="293150"/>
          </a:xfrm>
          <a:custGeom>
            <a:avLst/>
            <a:gdLst>
              <a:gd name="connsiteX0" fmla="*/ 0 w 2718629"/>
              <a:gd name="connsiteY0" fmla="*/ 0 h 293150"/>
              <a:gd name="connsiteX1" fmla="*/ 792018 w 2718629"/>
              <a:gd name="connsiteY1" fmla="*/ 0 h 293150"/>
              <a:gd name="connsiteX2" fmla="*/ 2146786 w 2718629"/>
              <a:gd name="connsiteY2" fmla="*/ 0 h 293150"/>
              <a:gd name="connsiteX3" fmla="*/ 2718629 w 2718629"/>
              <a:gd name="connsiteY3" fmla="*/ 0 h 293150"/>
              <a:gd name="connsiteX4" fmla="*/ 2549426 w 2718629"/>
              <a:gd name="connsiteY4" fmla="*/ 293150 h 293150"/>
              <a:gd name="connsiteX5" fmla="*/ 1838338 w 2718629"/>
              <a:gd name="connsiteY5" fmla="*/ 293150 h 293150"/>
              <a:gd name="connsiteX6" fmla="*/ 961221 w 2718629"/>
              <a:gd name="connsiteY6" fmla="*/ 293150 h 293150"/>
              <a:gd name="connsiteX7" fmla="*/ 0 w 2718629"/>
              <a:gd name="connsiteY7" fmla="*/ 293150 h 2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8629" h="293150">
                <a:moveTo>
                  <a:pt x="0" y="0"/>
                </a:moveTo>
                <a:lnTo>
                  <a:pt x="792018" y="0"/>
                </a:lnTo>
                <a:lnTo>
                  <a:pt x="2146786" y="0"/>
                </a:lnTo>
                <a:lnTo>
                  <a:pt x="2718629" y="0"/>
                </a:lnTo>
                <a:lnTo>
                  <a:pt x="2549426" y="293150"/>
                </a:lnTo>
                <a:lnTo>
                  <a:pt x="1838338" y="293150"/>
                </a:lnTo>
                <a:lnTo>
                  <a:pt x="961221" y="293150"/>
                </a:lnTo>
                <a:lnTo>
                  <a:pt x="0" y="293150"/>
                </a:lnTo>
                <a:close/>
              </a:path>
            </a:pathLst>
          </a:custGeom>
          <a:solidFill>
            <a:srgbClr val="5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ACQUISITION</a:t>
            </a:r>
          </a:p>
        </p:txBody>
      </p:sp>
      <p:sp>
        <p:nvSpPr>
          <p:cNvPr id="38" name="Freeform: Shape 46">
            <a:extLst>
              <a:ext uri="{FF2B5EF4-FFF2-40B4-BE49-F238E27FC236}">
                <a16:creationId xmlns:a16="http://schemas.microsoft.com/office/drawing/2014/main" id="{E1689AF9-41AE-488F-84BC-A016FF4CFE0A}"/>
              </a:ext>
            </a:extLst>
          </p:cNvPr>
          <p:cNvSpPr/>
          <p:nvPr/>
        </p:nvSpPr>
        <p:spPr>
          <a:xfrm>
            <a:off x="528904" y="4242255"/>
            <a:ext cx="2748851" cy="998478"/>
          </a:xfrm>
          <a:custGeom>
            <a:avLst/>
            <a:gdLst>
              <a:gd name="connsiteX0" fmla="*/ 0 w 2748851"/>
              <a:gd name="connsiteY0" fmla="*/ 0 h 618028"/>
              <a:gd name="connsiteX1" fmla="*/ 1003568 w 2748851"/>
              <a:gd name="connsiteY1" fmla="*/ 0 h 618028"/>
              <a:gd name="connsiteX2" fmla="*/ 1240851 w 2748851"/>
              <a:gd name="connsiteY2" fmla="*/ 0 h 618028"/>
              <a:gd name="connsiteX3" fmla="*/ 2507097 w 2748851"/>
              <a:gd name="connsiteY3" fmla="*/ 0 h 618028"/>
              <a:gd name="connsiteX4" fmla="*/ 2488917 w 2748851"/>
              <a:gd name="connsiteY4" fmla="*/ 96710 h 618028"/>
              <a:gd name="connsiteX5" fmla="*/ 2523742 w 2748851"/>
              <a:gd name="connsiteY5" fmla="*/ 226668 h 618028"/>
              <a:gd name="connsiteX6" fmla="*/ 2748851 w 2748851"/>
              <a:gd name="connsiteY6" fmla="*/ 618028 h 618028"/>
              <a:gd name="connsiteX7" fmla="*/ 1638218 w 2748851"/>
              <a:gd name="connsiteY7" fmla="*/ 618028 h 618028"/>
              <a:gd name="connsiteX8" fmla="*/ 1360220 w 2748851"/>
              <a:gd name="connsiteY8" fmla="*/ 618028 h 618028"/>
              <a:gd name="connsiteX9" fmla="*/ 0 w 2748851"/>
              <a:gd name="connsiteY9" fmla="*/ 618028 h 61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48851" h="618028">
                <a:moveTo>
                  <a:pt x="0" y="0"/>
                </a:moveTo>
                <a:lnTo>
                  <a:pt x="1003568" y="0"/>
                </a:lnTo>
                <a:lnTo>
                  <a:pt x="1240851" y="0"/>
                </a:lnTo>
                <a:lnTo>
                  <a:pt x="2507097" y="0"/>
                </a:lnTo>
                <a:cubicBezTo>
                  <a:pt x="2494978" y="30215"/>
                  <a:pt x="2488917" y="63463"/>
                  <a:pt x="2488917" y="96710"/>
                </a:cubicBezTo>
                <a:cubicBezTo>
                  <a:pt x="2488917" y="142032"/>
                  <a:pt x="2501037" y="187383"/>
                  <a:pt x="2523742" y="226668"/>
                </a:cubicBezTo>
                <a:lnTo>
                  <a:pt x="2748851" y="618028"/>
                </a:lnTo>
                <a:lnTo>
                  <a:pt x="1638218" y="618028"/>
                </a:lnTo>
                <a:lnTo>
                  <a:pt x="1360220" y="618028"/>
                </a:lnTo>
                <a:lnTo>
                  <a:pt x="0" y="61802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3429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just">
              <a:buClrTx/>
            </a:pPr>
            <a:r>
              <a:rPr kumimoji="0" 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Analyze the greatest opportunities for digital market investments, compute greatest ROI and provide recommendations for click-conversion</a:t>
            </a:r>
            <a:r>
              <a:rPr kumimoji="0" lang="en-US" sz="13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rate issue</a:t>
            </a:r>
            <a:endParaRPr kumimoji="0" lang="en-US" sz="13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igure">
            <a:extLst>
              <a:ext uri="{FF2B5EF4-FFF2-40B4-BE49-F238E27FC236}">
                <a16:creationId xmlns:a16="http://schemas.microsoft.com/office/drawing/2014/main" id="{9C60B6DB-756F-470B-821C-BD123097CC63}"/>
              </a:ext>
            </a:extLst>
          </p:cNvPr>
          <p:cNvSpPr/>
          <p:nvPr/>
        </p:nvSpPr>
        <p:spPr>
          <a:xfrm>
            <a:off x="4516846" y="969178"/>
            <a:ext cx="1177124" cy="1044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2" h="21600" extrusionOk="0">
                <a:moveTo>
                  <a:pt x="15332" y="0"/>
                </a:moveTo>
                <a:lnTo>
                  <a:pt x="6130" y="0"/>
                </a:lnTo>
                <a:cubicBezTo>
                  <a:pt x="5579" y="0"/>
                  <a:pt x="5083" y="344"/>
                  <a:pt x="4808" y="875"/>
                </a:cubicBezTo>
                <a:lnTo>
                  <a:pt x="207" y="9940"/>
                </a:lnTo>
                <a:cubicBezTo>
                  <a:pt x="-69" y="10472"/>
                  <a:pt x="-69" y="11128"/>
                  <a:pt x="207" y="11660"/>
                </a:cubicBezTo>
                <a:lnTo>
                  <a:pt x="4808" y="20725"/>
                </a:lnTo>
                <a:cubicBezTo>
                  <a:pt x="5083" y="21256"/>
                  <a:pt x="5579" y="21600"/>
                  <a:pt x="6130" y="21600"/>
                </a:cubicBezTo>
                <a:lnTo>
                  <a:pt x="15332" y="21600"/>
                </a:lnTo>
                <a:cubicBezTo>
                  <a:pt x="15883" y="21600"/>
                  <a:pt x="16379" y="21256"/>
                  <a:pt x="16654" y="20725"/>
                </a:cubicBezTo>
                <a:lnTo>
                  <a:pt x="21255" y="11660"/>
                </a:lnTo>
                <a:cubicBezTo>
                  <a:pt x="21531" y="11128"/>
                  <a:pt x="21531" y="10472"/>
                  <a:pt x="21255" y="9940"/>
                </a:cubicBezTo>
                <a:lnTo>
                  <a:pt x="16654" y="875"/>
                </a:lnTo>
                <a:cubicBezTo>
                  <a:pt x="16379" y="344"/>
                  <a:pt x="15855" y="0"/>
                  <a:pt x="153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Cercle">
            <a:extLst>
              <a:ext uri="{FF2B5EF4-FFF2-40B4-BE49-F238E27FC236}">
                <a16:creationId xmlns:a16="http://schemas.microsoft.com/office/drawing/2014/main" id="{2BFA79B9-4CB3-4BD8-AC0A-027D01B10B93}"/>
              </a:ext>
            </a:extLst>
          </p:cNvPr>
          <p:cNvSpPr/>
          <p:nvPr/>
        </p:nvSpPr>
        <p:spPr>
          <a:xfrm>
            <a:off x="4743506" y="1135396"/>
            <a:ext cx="725312" cy="725312"/>
          </a:xfrm>
          <a:prstGeom prst="ellipse">
            <a:avLst/>
          </a:prstGeom>
          <a:solidFill>
            <a:srgbClr val="5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9">
            <a:extLst>
              <a:ext uri="{FF2B5EF4-FFF2-40B4-BE49-F238E27FC236}">
                <a16:creationId xmlns:a16="http://schemas.microsoft.com/office/drawing/2014/main" id="{B96B0D0B-8BA9-4F94-820C-2528D990E831}"/>
              </a:ext>
            </a:extLst>
          </p:cNvPr>
          <p:cNvSpPr/>
          <p:nvPr/>
        </p:nvSpPr>
        <p:spPr>
          <a:xfrm>
            <a:off x="5650147" y="1260192"/>
            <a:ext cx="3071821" cy="975326"/>
          </a:xfrm>
          <a:custGeom>
            <a:avLst/>
            <a:gdLst>
              <a:gd name="connsiteX0" fmla="*/ 241754 w 2757389"/>
              <a:gd name="connsiteY0" fmla="*/ 0 h 616515"/>
              <a:gd name="connsiteX1" fmla="*/ 1314669 w 2757389"/>
              <a:gd name="connsiteY1" fmla="*/ 0 h 616515"/>
              <a:gd name="connsiteX2" fmla="*/ 1745283 w 2757389"/>
              <a:gd name="connsiteY2" fmla="*/ 0 h 616515"/>
              <a:gd name="connsiteX3" fmla="*/ 2757389 w 2757389"/>
              <a:gd name="connsiteY3" fmla="*/ 0 h 616515"/>
              <a:gd name="connsiteX4" fmla="*/ 2757389 w 2757389"/>
              <a:gd name="connsiteY4" fmla="*/ 616515 h 616515"/>
              <a:gd name="connsiteX5" fmla="*/ 1388632 w 2757389"/>
              <a:gd name="connsiteY5" fmla="*/ 616515 h 616515"/>
              <a:gd name="connsiteX6" fmla="*/ 872643 w 2757389"/>
              <a:gd name="connsiteY6" fmla="*/ 616515 h 616515"/>
              <a:gd name="connsiteX7" fmla="*/ 0 w 2757389"/>
              <a:gd name="connsiteY7" fmla="*/ 616515 h 616515"/>
              <a:gd name="connsiteX8" fmla="*/ 225110 w 2757389"/>
              <a:gd name="connsiteY8" fmla="*/ 225142 h 616515"/>
              <a:gd name="connsiteX9" fmla="*/ 259935 w 2757389"/>
              <a:gd name="connsiteY9" fmla="*/ 95189 h 616515"/>
              <a:gd name="connsiteX10" fmla="*/ 241754 w 2757389"/>
              <a:gd name="connsiteY10" fmla="*/ 0 h 61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7389" h="616515">
                <a:moveTo>
                  <a:pt x="241754" y="0"/>
                </a:moveTo>
                <a:lnTo>
                  <a:pt x="1314669" y="0"/>
                </a:lnTo>
                <a:lnTo>
                  <a:pt x="1745283" y="0"/>
                </a:lnTo>
                <a:lnTo>
                  <a:pt x="2757389" y="0"/>
                </a:lnTo>
                <a:lnTo>
                  <a:pt x="2757389" y="616515"/>
                </a:lnTo>
                <a:lnTo>
                  <a:pt x="1388632" y="616515"/>
                </a:lnTo>
                <a:lnTo>
                  <a:pt x="872643" y="616515"/>
                </a:lnTo>
                <a:lnTo>
                  <a:pt x="0" y="616515"/>
                </a:lnTo>
                <a:lnTo>
                  <a:pt x="225110" y="225142"/>
                </a:lnTo>
                <a:cubicBezTo>
                  <a:pt x="247814" y="185869"/>
                  <a:pt x="259935" y="140543"/>
                  <a:pt x="259935" y="95189"/>
                </a:cubicBezTo>
                <a:cubicBezTo>
                  <a:pt x="259935" y="63478"/>
                  <a:pt x="253875" y="30227"/>
                  <a:pt x="24175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7432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buClrTx/>
            </a:pPr>
            <a:r>
              <a:rPr lang="en-US" sz="1300" kern="1200" dirty="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 To </a:t>
            </a:r>
            <a:r>
              <a:rPr lang="en-US" sz="13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raise awareness of </a:t>
            </a:r>
            <a:r>
              <a:rPr lang="en-US" sz="1300" kern="1200" dirty="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multiple sclerosis  </a:t>
            </a:r>
            <a:br>
              <a:rPr lang="en-US" sz="1300" kern="1200" dirty="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sz="1300" kern="1200" dirty="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 as much as possible, </a:t>
            </a:r>
            <a:r>
              <a:rPr lang="en-US" sz="1300" kern="1200" dirty="0" err="1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BikeMS</a:t>
            </a:r>
            <a:r>
              <a:rPr lang="en-US" sz="1300" kern="1200" dirty="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needs  more  participants.</a:t>
            </a:r>
          </a:p>
          <a:p>
            <a:pPr lvl="0">
              <a:buClrTx/>
            </a:pPr>
            <a:r>
              <a:rPr lang="en-US" sz="1300" b="1" kern="1200" dirty="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TARGET:  80572 riders and 6489 teams  </a:t>
            </a:r>
            <a:endParaRPr kumimoji="0" lang="en-US" sz="13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7">
            <a:extLst>
              <a:ext uri="{FF2B5EF4-FFF2-40B4-BE49-F238E27FC236}">
                <a16:creationId xmlns:a16="http://schemas.microsoft.com/office/drawing/2014/main" id="{833C1F30-0255-4D19-B5BC-51286FAEA671}"/>
              </a:ext>
            </a:extLst>
          </p:cNvPr>
          <p:cNvSpPr/>
          <p:nvPr/>
        </p:nvSpPr>
        <p:spPr>
          <a:xfrm>
            <a:off x="5679856" y="842246"/>
            <a:ext cx="2712057" cy="293150"/>
          </a:xfrm>
          <a:custGeom>
            <a:avLst/>
            <a:gdLst>
              <a:gd name="connsiteX0" fmla="*/ 0 w 2712057"/>
              <a:gd name="connsiteY0" fmla="*/ 0 h 293150"/>
              <a:gd name="connsiteX1" fmla="*/ 872641 w 2712057"/>
              <a:gd name="connsiteY1" fmla="*/ 0 h 293150"/>
              <a:gd name="connsiteX2" fmla="*/ 1928123 w 2712057"/>
              <a:gd name="connsiteY2" fmla="*/ 0 h 293150"/>
              <a:gd name="connsiteX3" fmla="*/ 2712057 w 2712057"/>
              <a:gd name="connsiteY3" fmla="*/ 0 h 293150"/>
              <a:gd name="connsiteX4" fmla="*/ 2712057 w 2712057"/>
              <a:gd name="connsiteY4" fmla="*/ 293150 h 293150"/>
              <a:gd name="connsiteX5" fmla="*/ 1757359 w 2712057"/>
              <a:gd name="connsiteY5" fmla="*/ 293150 h 293150"/>
              <a:gd name="connsiteX6" fmla="*/ 1184868 w 2712057"/>
              <a:gd name="connsiteY6" fmla="*/ 293150 h 293150"/>
              <a:gd name="connsiteX7" fmla="*/ 170764 w 2712057"/>
              <a:gd name="connsiteY7" fmla="*/ 293150 h 2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2057" h="293150">
                <a:moveTo>
                  <a:pt x="0" y="0"/>
                </a:moveTo>
                <a:lnTo>
                  <a:pt x="872641" y="0"/>
                </a:lnTo>
                <a:lnTo>
                  <a:pt x="1928123" y="0"/>
                </a:lnTo>
                <a:lnTo>
                  <a:pt x="2712057" y="0"/>
                </a:lnTo>
                <a:lnTo>
                  <a:pt x="2712057" y="293150"/>
                </a:lnTo>
                <a:lnTo>
                  <a:pt x="1757359" y="293150"/>
                </a:lnTo>
                <a:lnTo>
                  <a:pt x="1184868" y="293150"/>
                </a:lnTo>
                <a:lnTo>
                  <a:pt x="170764" y="293150"/>
                </a:lnTo>
                <a:close/>
              </a:path>
            </a:pathLst>
          </a:custGeom>
          <a:solidFill>
            <a:srgbClr val="5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cap="all" dirty="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More Participants</a:t>
            </a:r>
            <a:endParaRPr kumimoji="0" lang="en-US" sz="2000" b="0" i="0" u="none" strike="noStrike" kern="1200" cap="all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igure">
            <a:extLst>
              <a:ext uri="{FF2B5EF4-FFF2-40B4-BE49-F238E27FC236}">
                <a16:creationId xmlns:a16="http://schemas.microsoft.com/office/drawing/2014/main" id="{19773EB4-2B90-4474-A5C7-A0E2954AFD1D}"/>
              </a:ext>
            </a:extLst>
          </p:cNvPr>
          <p:cNvSpPr/>
          <p:nvPr/>
        </p:nvSpPr>
        <p:spPr>
          <a:xfrm>
            <a:off x="3231908" y="1934478"/>
            <a:ext cx="1177124" cy="1044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2" h="21600" extrusionOk="0">
                <a:moveTo>
                  <a:pt x="6130" y="0"/>
                </a:moveTo>
                <a:lnTo>
                  <a:pt x="15332" y="0"/>
                </a:lnTo>
                <a:cubicBezTo>
                  <a:pt x="15883" y="0"/>
                  <a:pt x="16379" y="344"/>
                  <a:pt x="16654" y="875"/>
                </a:cubicBezTo>
                <a:lnTo>
                  <a:pt x="21255" y="9940"/>
                </a:lnTo>
                <a:cubicBezTo>
                  <a:pt x="21531" y="10472"/>
                  <a:pt x="21531" y="11128"/>
                  <a:pt x="21255" y="11660"/>
                </a:cubicBezTo>
                <a:lnTo>
                  <a:pt x="16654" y="20725"/>
                </a:lnTo>
                <a:cubicBezTo>
                  <a:pt x="16379" y="21256"/>
                  <a:pt x="15883" y="21600"/>
                  <a:pt x="15332" y="21600"/>
                </a:cubicBezTo>
                <a:lnTo>
                  <a:pt x="6130" y="21600"/>
                </a:lnTo>
                <a:cubicBezTo>
                  <a:pt x="5579" y="21600"/>
                  <a:pt x="5083" y="21256"/>
                  <a:pt x="4808" y="20725"/>
                </a:cubicBezTo>
                <a:lnTo>
                  <a:pt x="207" y="11660"/>
                </a:lnTo>
                <a:cubicBezTo>
                  <a:pt x="-69" y="11128"/>
                  <a:pt x="-69" y="10472"/>
                  <a:pt x="207" y="9940"/>
                </a:cubicBezTo>
                <a:lnTo>
                  <a:pt x="4808" y="875"/>
                </a:lnTo>
                <a:cubicBezTo>
                  <a:pt x="5083" y="344"/>
                  <a:pt x="5607" y="0"/>
                  <a:pt x="613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Cercle">
            <a:extLst>
              <a:ext uri="{FF2B5EF4-FFF2-40B4-BE49-F238E27FC236}">
                <a16:creationId xmlns:a16="http://schemas.microsoft.com/office/drawing/2014/main" id="{B3B5C118-B42F-42B3-8B90-C2F1B0736766}"/>
              </a:ext>
            </a:extLst>
          </p:cNvPr>
          <p:cNvSpPr/>
          <p:nvPr/>
        </p:nvSpPr>
        <p:spPr>
          <a:xfrm>
            <a:off x="3458570" y="2085585"/>
            <a:ext cx="725312" cy="725312"/>
          </a:xfrm>
          <a:prstGeom prst="ellipse">
            <a:avLst/>
          </a:prstGeom>
          <a:solidFill>
            <a:srgbClr val="5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31">
            <a:extLst>
              <a:ext uri="{FF2B5EF4-FFF2-40B4-BE49-F238E27FC236}">
                <a16:creationId xmlns:a16="http://schemas.microsoft.com/office/drawing/2014/main" id="{4783D1AB-F679-448C-9995-5121DD277A1E}"/>
              </a:ext>
            </a:extLst>
          </p:cNvPr>
          <p:cNvSpPr/>
          <p:nvPr/>
        </p:nvSpPr>
        <p:spPr>
          <a:xfrm>
            <a:off x="528904" y="1835851"/>
            <a:ext cx="2718628" cy="293150"/>
          </a:xfrm>
          <a:custGeom>
            <a:avLst/>
            <a:gdLst>
              <a:gd name="connsiteX0" fmla="*/ 0 w 2718628"/>
              <a:gd name="connsiteY0" fmla="*/ 0 h 293150"/>
              <a:gd name="connsiteX1" fmla="*/ 792017 w 2718628"/>
              <a:gd name="connsiteY1" fmla="*/ 0 h 293150"/>
              <a:gd name="connsiteX2" fmla="*/ 2146785 w 2718628"/>
              <a:gd name="connsiteY2" fmla="*/ 0 h 293150"/>
              <a:gd name="connsiteX3" fmla="*/ 2718628 w 2718628"/>
              <a:gd name="connsiteY3" fmla="*/ 0 h 293150"/>
              <a:gd name="connsiteX4" fmla="*/ 2549425 w 2718628"/>
              <a:gd name="connsiteY4" fmla="*/ 293150 h 293150"/>
              <a:gd name="connsiteX5" fmla="*/ 1838337 w 2718628"/>
              <a:gd name="connsiteY5" fmla="*/ 293150 h 293150"/>
              <a:gd name="connsiteX6" fmla="*/ 961220 w 2718628"/>
              <a:gd name="connsiteY6" fmla="*/ 293150 h 293150"/>
              <a:gd name="connsiteX7" fmla="*/ 0 w 2718628"/>
              <a:gd name="connsiteY7" fmla="*/ 293150 h 2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8628" h="293150">
                <a:moveTo>
                  <a:pt x="0" y="0"/>
                </a:moveTo>
                <a:lnTo>
                  <a:pt x="792017" y="0"/>
                </a:lnTo>
                <a:lnTo>
                  <a:pt x="2146785" y="0"/>
                </a:lnTo>
                <a:lnTo>
                  <a:pt x="2718628" y="0"/>
                </a:lnTo>
                <a:lnTo>
                  <a:pt x="2549425" y="293150"/>
                </a:lnTo>
                <a:lnTo>
                  <a:pt x="1838337" y="293150"/>
                </a:lnTo>
                <a:lnTo>
                  <a:pt x="961220" y="293150"/>
                </a:lnTo>
                <a:lnTo>
                  <a:pt x="0" y="293150"/>
                </a:lnTo>
                <a:close/>
              </a:path>
            </a:pathLst>
          </a:custGeom>
          <a:solidFill>
            <a:srgbClr val="5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Increased Funding</a:t>
            </a:r>
            <a:endParaRPr kumimoji="0" sz="2000" b="0" i="0" u="none" strike="noStrike" kern="1200" cap="all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39">
            <a:extLst>
              <a:ext uri="{FF2B5EF4-FFF2-40B4-BE49-F238E27FC236}">
                <a16:creationId xmlns:a16="http://schemas.microsoft.com/office/drawing/2014/main" id="{0B7B7D2E-2321-48F2-8DE4-0E6C4030A16F}"/>
              </a:ext>
            </a:extLst>
          </p:cNvPr>
          <p:cNvSpPr/>
          <p:nvPr/>
        </p:nvSpPr>
        <p:spPr>
          <a:xfrm>
            <a:off x="520837" y="2235518"/>
            <a:ext cx="2748850" cy="909325"/>
          </a:xfrm>
          <a:custGeom>
            <a:avLst/>
            <a:gdLst>
              <a:gd name="connsiteX0" fmla="*/ 0 w 2748850"/>
              <a:gd name="connsiteY0" fmla="*/ 0 h 618028"/>
              <a:gd name="connsiteX1" fmla="*/ 1003567 w 2748850"/>
              <a:gd name="connsiteY1" fmla="*/ 0 h 618028"/>
              <a:gd name="connsiteX2" fmla="*/ 1240850 w 2748850"/>
              <a:gd name="connsiteY2" fmla="*/ 0 h 618028"/>
              <a:gd name="connsiteX3" fmla="*/ 2507096 w 2748850"/>
              <a:gd name="connsiteY3" fmla="*/ 0 h 618028"/>
              <a:gd name="connsiteX4" fmla="*/ 2488916 w 2748850"/>
              <a:gd name="connsiteY4" fmla="*/ 96710 h 618028"/>
              <a:gd name="connsiteX5" fmla="*/ 2523741 w 2748850"/>
              <a:gd name="connsiteY5" fmla="*/ 226668 h 618028"/>
              <a:gd name="connsiteX6" fmla="*/ 2748850 w 2748850"/>
              <a:gd name="connsiteY6" fmla="*/ 618028 h 618028"/>
              <a:gd name="connsiteX7" fmla="*/ 1638217 w 2748850"/>
              <a:gd name="connsiteY7" fmla="*/ 618028 h 618028"/>
              <a:gd name="connsiteX8" fmla="*/ 1360219 w 2748850"/>
              <a:gd name="connsiteY8" fmla="*/ 618028 h 618028"/>
              <a:gd name="connsiteX9" fmla="*/ 0 w 2748850"/>
              <a:gd name="connsiteY9" fmla="*/ 618028 h 61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48850" h="618028">
                <a:moveTo>
                  <a:pt x="0" y="0"/>
                </a:moveTo>
                <a:lnTo>
                  <a:pt x="1003567" y="0"/>
                </a:lnTo>
                <a:lnTo>
                  <a:pt x="1240850" y="0"/>
                </a:lnTo>
                <a:lnTo>
                  <a:pt x="2507096" y="0"/>
                </a:lnTo>
                <a:cubicBezTo>
                  <a:pt x="2494977" y="30215"/>
                  <a:pt x="2488916" y="63463"/>
                  <a:pt x="2488916" y="96710"/>
                </a:cubicBezTo>
                <a:cubicBezTo>
                  <a:pt x="2488916" y="142032"/>
                  <a:pt x="2501036" y="187383"/>
                  <a:pt x="2523741" y="226668"/>
                </a:cubicBezTo>
                <a:lnTo>
                  <a:pt x="2748850" y="618028"/>
                </a:lnTo>
                <a:lnTo>
                  <a:pt x="1638217" y="618028"/>
                </a:lnTo>
                <a:lnTo>
                  <a:pt x="1360219" y="618028"/>
                </a:lnTo>
                <a:lnTo>
                  <a:pt x="0" y="61802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3429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just">
              <a:buClrTx/>
            </a:pPr>
            <a:r>
              <a:rPr lang="en-US" sz="1300" kern="1200" dirty="0">
                <a:solidFill>
                  <a:prstClr val="white"/>
                </a:solidFill>
                <a:latin typeface="Calibri" panose="020F0502020204030204"/>
              </a:rPr>
              <a:t>T</a:t>
            </a:r>
            <a:r>
              <a:rPr lang="en-US" sz="1300" kern="1200" dirty="0" smtClean="0">
                <a:solidFill>
                  <a:prstClr val="white"/>
                </a:solidFill>
                <a:latin typeface="Calibri" panose="020F0502020204030204"/>
              </a:rPr>
              <a:t>o </a:t>
            </a:r>
            <a:r>
              <a:rPr lang="en-US" sz="1300" kern="1200" dirty="0">
                <a:solidFill>
                  <a:prstClr val="white"/>
                </a:solidFill>
                <a:latin typeface="Calibri" panose="020F0502020204030204"/>
              </a:rPr>
              <a:t>materialize National Multiple Sclerosis Society’s vision of a world free of MS, Bike MS needs more </a:t>
            </a:r>
            <a:r>
              <a:rPr lang="en-US" sz="1300" kern="1200" dirty="0" smtClean="0">
                <a:solidFill>
                  <a:prstClr val="white"/>
                </a:solidFill>
                <a:latin typeface="Calibri" panose="020F0502020204030204"/>
              </a:rPr>
              <a:t>funding</a:t>
            </a:r>
            <a:r>
              <a:rPr lang="en-US" sz="1300" kern="1200" dirty="0" smtClea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47" name="Freeform: Shape 30">
            <a:extLst>
              <a:ext uri="{FF2B5EF4-FFF2-40B4-BE49-F238E27FC236}">
                <a16:creationId xmlns:a16="http://schemas.microsoft.com/office/drawing/2014/main" id="{18A20E62-332A-46D4-94B4-F24435352708}"/>
              </a:ext>
            </a:extLst>
          </p:cNvPr>
          <p:cNvSpPr/>
          <p:nvPr/>
        </p:nvSpPr>
        <p:spPr>
          <a:xfrm>
            <a:off x="3126135" y="1828701"/>
            <a:ext cx="1406333" cy="1260640"/>
          </a:xfrm>
          <a:custGeom>
            <a:avLst/>
            <a:gdLst>
              <a:gd name="connsiteX0" fmla="*/ 1021039 w 1544353"/>
              <a:gd name="connsiteY0" fmla="*/ 1 h 1384361"/>
              <a:gd name="connsiteX1" fmla="*/ 1231685 w 1544353"/>
              <a:gd name="connsiteY1" fmla="*/ 119718 h 1384361"/>
              <a:gd name="connsiteX2" fmla="*/ 1521260 w 1544353"/>
              <a:gd name="connsiteY2" fmla="*/ 620310 h 1384361"/>
              <a:gd name="connsiteX3" fmla="*/ 1514405 w 1544353"/>
              <a:gd name="connsiteY3" fmla="*/ 648892 h 1384361"/>
              <a:gd name="connsiteX4" fmla="*/ 1485830 w 1544353"/>
              <a:gd name="connsiteY4" fmla="*/ 641975 h 1384361"/>
              <a:gd name="connsiteX5" fmla="*/ 1196198 w 1544353"/>
              <a:gd name="connsiteY5" fmla="*/ 141349 h 1384361"/>
              <a:gd name="connsiteX6" fmla="*/ 1022261 w 1544353"/>
              <a:gd name="connsiteY6" fmla="*/ 40927 h 1384361"/>
              <a:gd name="connsiteX7" fmla="*/ 502551 w 1544353"/>
              <a:gd name="connsiteY7" fmla="*/ 41738 h 1384361"/>
              <a:gd name="connsiteX8" fmla="*/ 329249 w 1544353"/>
              <a:gd name="connsiteY8" fmla="*/ 142866 h 1384361"/>
              <a:gd name="connsiteX9" fmla="*/ 69549 w 1544353"/>
              <a:gd name="connsiteY9" fmla="*/ 592679 h 1384361"/>
              <a:gd name="connsiteX10" fmla="*/ 68621 w 1544353"/>
              <a:gd name="connsiteY10" fmla="*/ 793326 h 1384361"/>
              <a:gd name="connsiteX11" fmla="*/ 327774 w 1544353"/>
              <a:gd name="connsiteY11" fmla="*/ 1243815 h 1384361"/>
              <a:gd name="connsiteX12" fmla="*/ 501710 w 1544353"/>
              <a:gd name="connsiteY12" fmla="*/ 1344237 h 1384361"/>
              <a:gd name="connsiteX13" fmla="*/ 1021421 w 1544353"/>
              <a:gd name="connsiteY13" fmla="*/ 1343426 h 1384361"/>
              <a:gd name="connsiteX14" fmla="*/ 1194781 w 1544353"/>
              <a:gd name="connsiteY14" fmla="*/ 1242332 h 1384361"/>
              <a:gd name="connsiteX15" fmla="*/ 1454480 w 1544353"/>
              <a:gd name="connsiteY15" fmla="*/ 792519 h 1384361"/>
              <a:gd name="connsiteX16" fmla="*/ 1408464 w 1544353"/>
              <a:gd name="connsiteY16" fmla="*/ 765951 h 1384361"/>
              <a:gd name="connsiteX17" fmla="*/ 1409152 w 1544353"/>
              <a:gd name="connsiteY17" fmla="*/ 754868 h 1384361"/>
              <a:gd name="connsiteX18" fmla="*/ 1513649 w 1544353"/>
              <a:gd name="connsiteY18" fmla="*/ 709819 h 1384361"/>
              <a:gd name="connsiteX19" fmla="*/ 1530898 w 1544353"/>
              <a:gd name="connsiteY19" fmla="*/ 719777 h 1384361"/>
              <a:gd name="connsiteX20" fmla="*/ 1544191 w 1544353"/>
              <a:gd name="connsiteY20" fmla="*/ 832833 h 1384361"/>
              <a:gd name="connsiteX21" fmla="*/ 1534937 w 1544353"/>
              <a:gd name="connsiteY21" fmla="*/ 838970 h 1384361"/>
              <a:gd name="connsiteX22" fmla="*/ 1490368 w 1544353"/>
              <a:gd name="connsiteY22" fmla="*/ 813238 h 1384361"/>
              <a:gd name="connsiteX23" fmla="*/ 1230668 w 1544353"/>
              <a:gd name="connsiteY23" fmla="*/ 1263051 h 1384361"/>
              <a:gd name="connsiteX24" fmla="*/ 1021254 w 1544353"/>
              <a:gd name="connsiteY24" fmla="*/ 1383550 h 1384361"/>
              <a:gd name="connsiteX25" fmla="*/ 501543 w 1544353"/>
              <a:gd name="connsiteY25" fmla="*/ 1384361 h 1384361"/>
              <a:gd name="connsiteX26" fmla="*/ 291720 w 1544353"/>
              <a:gd name="connsiteY26" fmla="*/ 1263219 h 1384361"/>
              <a:gd name="connsiteX27" fmla="*/ 32509 w 1544353"/>
              <a:gd name="connsiteY27" fmla="*/ 812697 h 1384361"/>
              <a:gd name="connsiteX28" fmla="*/ 32157 w 1544353"/>
              <a:gd name="connsiteY28" fmla="*/ 571091 h 1384361"/>
              <a:gd name="connsiteX29" fmla="*/ 291857 w 1544353"/>
              <a:gd name="connsiteY29" fmla="*/ 121278 h 1384361"/>
              <a:gd name="connsiteX30" fmla="*/ 501270 w 1544353"/>
              <a:gd name="connsiteY30" fmla="*/ 779 h 1384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544353" h="1384361">
                <a:moveTo>
                  <a:pt x="1021039" y="1"/>
                </a:moveTo>
                <a:cubicBezTo>
                  <a:pt x="1107258" y="-21"/>
                  <a:pt x="1187714" y="46431"/>
                  <a:pt x="1231685" y="119718"/>
                </a:cubicBezTo>
                <a:lnTo>
                  <a:pt x="1521260" y="620310"/>
                </a:lnTo>
                <a:cubicBezTo>
                  <a:pt x="1527381" y="629625"/>
                  <a:pt x="1523659" y="642755"/>
                  <a:pt x="1514405" y="648892"/>
                </a:cubicBezTo>
                <a:cubicBezTo>
                  <a:pt x="1505057" y="655057"/>
                  <a:pt x="1491893" y="651256"/>
                  <a:pt x="1485830" y="641975"/>
                </a:cubicBezTo>
                <a:lnTo>
                  <a:pt x="1196198" y="141349"/>
                </a:lnTo>
                <a:cubicBezTo>
                  <a:pt x="1161242" y="79048"/>
                  <a:pt x="1093694" y="40049"/>
                  <a:pt x="1022261" y="40927"/>
                </a:cubicBezTo>
                <a:lnTo>
                  <a:pt x="502551" y="41738"/>
                </a:lnTo>
                <a:cubicBezTo>
                  <a:pt x="431176" y="42650"/>
                  <a:pt x="364939" y="81049"/>
                  <a:pt x="329249" y="142866"/>
                </a:cubicBezTo>
                <a:lnTo>
                  <a:pt x="69549" y="592679"/>
                </a:lnTo>
                <a:cubicBezTo>
                  <a:pt x="33859" y="654496"/>
                  <a:pt x="33723" y="731059"/>
                  <a:pt x="68621" y="793326"/>
                </a:cubicBezTo>
                <a:lnTo>
                  <a:pt x="327774" y="1243815"/>
                </a:lnTo>
                <a:cubicBezTo>
                  <a:pt x="362729" y="1306116"/>
                  <a:pt x="430278" y="1345116"/>
                  <a:pt x="501710" y="1344237"/>
                </a:cubicBezTo>
                <a:lnTo>
                  <a:pt x="1021421" y="1343426"/>
                </a:lnTo>
                <a:cubicBezTo>
                  <a:pt x="1092795" y="1342514"/>
                  <a:pt x="1159091" y="1304149"/>
                  <a:pt x="1194781" y="1242332"/>
                </a:cubicBezTo>
                <a:lnTo>
                  <a:pt x="1454480" y="792519"/>
                </a:lnTo>
                <a:lnTo>
                  <a:pt x="1408464" y="765951"/>
                </a:lnTo>
                <a:cubicBezTo>
                  <a:pt x="1404181" y="763478"/>
                  <a:pt x="1403790" y="757471"/>
                  <a:pt x="1409152" y="754868"/>
                </a:cubicBezTo>
                <a:lnTo>
                  <a:pt x="1513649" y="709819"/>
                </a:lnTo>
                <a:cubicBezTo>
                  <a:pt x="1521317" y="706564"/>
                  <a:pt x="1529941" y="711544"/>
                  <a:pt x="1530898" y="719777"/>
                </a:cubicBezTo>
                <a:lnTo>
                  <a:pt x="1544191" y="832833"/>
                </a:lnTo>
                <a:cubicBezTo>
                  <a:pt x="1545440" y="837354"/>
                  <a:pt x="1539220" y="841443"/>
                  <a:pt x="1534937" y="838970"/>
                </a:cubicBezTo>
                <a:lnTo>
                  <a:pt x="1490368" y="813238"/>
                </a:lnTo>
                <a:lnTo>
                  <a:pt x="1230668" y="1263051"/>
                </a:lnTo>
                <a:cubicBezTo>
                  <a:pt x="1187539" y="1337752"/>
                  <a:pt x="1107473" y="1383528"/>
                  <a:pt x="1021254" y="1383550"/>
                </a:cubicBezTo>
                <a:lnTo>
                  <a:pt x="501543" y="1384361"/>
                </a:lnTo>
                <a:cubicBezTo>
                  <a:pt x="415267" y="1384350"/>
                  <a:pt x="334810" y="1337898"/>
                  <a:pt x="291720" y="1263219"/>
                </a:cubicBezTo>
                <a:lnTo>
                  <a:pt x="32509" y="812697"/>
                </a:lnTo>
                <a:cubicBezTo>
                  <a:pt x="-10581" y="738019"/>
                  <a:pt x="-10971" y="645791"/>
                  <a:pt x="32157" y="571091"/>
                </a:cubicBezTo>
                <a:lnTo>
                  <a:pt x="291857" y="121278"/>
                </a:lnTo>
                <a:cubicBezTo>
                  <a:pt x="334985" y="46577"/>
                  <a:pt x="415052" y="801"/>
                  <a:pt x="501270" y="779"/>
                </a:cubicBezTo>
                <a:close/>
              </a:path>
            </a:pathLst>
          </a:custGeom>
          <a:solidFill>
            <a:srgbClr val="5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32">
            <a:extLst>
              <a:ext uri="{FF2B5EF4-FFF2-40B4-BE49-F238E27FC236}">
                <a16:creationId xmlns:a16="http://schemas.microsoft.com/office/drawing/2014/main" id="{BA09F7D5-F59D-4017-8806-AD4D685473AE}"/>
              </a:ext>
            </a:extLst>
          </p:cNvPr>
          <p:cNvSpPr/>
          <p:nvPr/>
        </p:nvSpPr>
        <p:spPr>
          <a:xfrm>
            <a:off x="4393725" y="863403"/>
            <a:ext cx="1405455" cy="1261935"/>
          </a:xfrm>
          <a:custGeom>
            <a:avLst/>
            <a:gdLst>
              <a:gd name="connsiteX0" fmla="*/ 522351 w 1543389"/>
              <a:gd name="connsiteY0" fmla="*/ 1 h 1385784"/>
              <a:gd name="connsiteX1" fmla="*/ 1042120 w 1543389"/>
              <a:gd name="connsiteY1" fmla="*/ 779 h 1385784"/>
              <a:gd name="connsiteX2" fmla="*/ 1251533 w 1543389"/>
              <a:gd name="connsiteY2" fmla="*/ 121277 h 1385784"/>
              <a:gd name="connsiteX3" fmla="*/ 1511233 w 1543389"/>
              <a:gd name="connsiteY3" fmla="*/ 571090 h 1385784"/>
              <a:gd name="connsiteX4" fmla="*/ 1510881 w 1543389"/>
              <a:gd name="connsiteY4" fmla="*/ 812696 h 1385784"/>
              <a:gd name="connsiteX5" fmla="*/ 1251669 w 1543389"/>
              <a:gd name="connsiteY5" fmla="*/ 1263218 h 1385784"/>
              <a:gd name="connsiteX6" fmla="*/ 1042669 w 1543389"/>
              <a:gd name="connsiteY6" fmla="*/ 1385784 h 1385784"/>
              <a:gd name="connsiteX7" fmla="*/ 522958 w 1543389"/>
              <a:gd name="connsiteY7" fmla="*/ 1384973 h 1385784"/>
              <a:gd name="connsiteX8" fmla="*/ 313544 w 1543389"/>
              <a:gd name="connsiteY8" fmla="*/ 1264475 h 1385784"/>
              <a:gd name="connsiteX9" fmla="*/ 53845 w 1543389"/>
              <a:gd name="connsiteY9" fmla="*/ 814662 h 1385784"/>
              <a:gd name="connsiteX10" fmla="*/ 9276 w 1543389"/>
              <a:gd name="connsiteY10" fmla="*/ 840394 h 1385784"/>
              <a:gd name="connsiteX11" fmla="*/ 21 w 1543389"/>
              <a:gd name="connsiteY11" fmla="*/ 834258 h 1385784"/>
              <a:gd name="connsiteX12" fmla="*/ 13314 w 1543389"/>
              <a:gd name="connsiteY12" fmla="*/ 721201 h 1385784"/>
              <a:gd name="connsiteX13" fmla="*/ 30563 w 1543389"/>
              <a:gd name="connsiteY13" fmla="*/ 711243 h 1385784"/>
              <a:gd name="connsiteX14" fmla="*/ 135061 w 1543389"/>
              <a:gd name="connsiteY14" fmla="*/ 756293 h 1385784"/>
              <a:gd name="connsiteX15" fmla="*/ 135748 w 1543389"/>
              <a:gd name="connsiteY15" fmla="*/ 767375 h 1385784"/>
              <a:gd name="connsiteX16" fmla="*/ 89732 w 1543389"/>
              <a:gd name="connsiteY16" fmla="*/ 793943 h 1385784"/>
              <a:gd name="connsiteX17" fmla="*/ 349431 w 1543389"/>
              <a:gd name="connsiteY17" fmla="*/ 1243755 h 1385784"/>
              <a:gd name="connsiteX18" fmla="*/ 522791 w 1543389"/>
              <a:gd name="connsiteY18" fmla="*/ 1344849 h 1385784"/>
              <a:gd name="connsiteX19" fmla="*/ 1042502 w 1543389"/>
              <a:gd name="connsiteY19" fmla="*/ 1345660 h 1385784"/>
              <a:gd name="connsiteX20" fmla="*/ 1216438 w 1543389"/>
              <a:gd name="connsiteY20" fmla="*/ 1245238 h 1385784"/>
              <a:gd name="connsiteX21" fmla="*/ 1475591 w 1543389"/>
              <a:gd name="connsiteY21" fmla="*/ 794750 h 1385784"/>
              <a:gd name="connsiteX22" fmla="*/ 1474663 w 1543389"/>
              <a:gd name="connsiteY22" fmla="*/ 594103 h 1385784"/>
              <a:gd name="connsiteX23" fmla="*/ 1214964 w 1543389"/>
              <a:gd name="connsiteY23" fmla="*/ 144290 h 1385784"/>
              <a:gd name="connsiteX24" fmla="*/ 1041662 w 1543389"/>
              <a:gd name="connsiteY24" fmla="*/ 43163 h 1385784"/>
              <a:gd name="connsiteX25" fmla="*/ 521987 w 1543389"/>
              <a:gd name="connsiteY25" fmla="*/ 42414 h 1385784"/>
              <a:gd name="connsiteX26" fmla="*/ 348051 w 1543389"/>
              <a:gd name="connsiteY26" fmla="*/ 142836 h 1385784"/>
              <a:gd name="connsiteX27" fmla="*/ 58418 w 1543389"/>
              <a:gd name="connsiteY27" fmla="*/ 643461 h 1385784"/>
              <a:gd name="connsiteX28" fmla="*/ 29843 w 1543389"/>
              <a:gd name="connsiteY28" fmla="*/ 650378 h 1385784"/>
              <a:gd name="connsiteX29" fmla="*/ 22953 w 1543389"/>
              <a:gd name="connsiteY29" fmla="*/ 621734 h 1385784"/>
              <a:gd name="connsiteX30" fmla="*/ 312528 w 1543389"/>
              <a:gd name="connsiteY30" fmla="*/ 121143 h 1385784"/>
              <a:gd name="connsiteX31" fmla="*/ 522351 w 1543389"/>
              <a:gd name="connsiteY31" fmla="*/ 1 h 138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43389" h="1385784">
                <a:moveTo>
                  <a:pt x="522351" y="1"/>
                </a:moveTo>
                <a:lnTo>
                  <a:pt x="1042120" y="779"/>
                </a:lnTo>
                <a:cubicBezTo>
                  <a:pt x="1128339" y="801"/>
                  <a:pt x="1208405" y="46577"/>
                  <a:pt x="1251533" y="121277"/>
                </a:cubicBezTo>
                <a:lnTo>
                  <a:pt x="1511233" y="571090"/>
                </a:lnTo>
                <a:cubicBezTo>
                  <a:pt x="1554361" y="645790"/>
                  <a:pt x="1553971" y="738018"/>
                  <a:pt x="1510881" y="812696"/>
                </a:cubicBezTo>
                <a:lnTo>
                  <a:pt x="1251669" y="1263218"/>
                </a:lnTo>
                <a:cubicBezTo>
                  <a:pt x="1208579" y="1337896"/>
                  <a:pt x="1128123" y="1384348"/>
                  <a:pt x="1042669" y="1385784"/>
                </a:cubicBezTo>
                <a:lnTo>
                  <a:pt x="522958" y="1384973"/>
                </a:lnTo>
                <a:cubicBezTo>
                  <a:pt x="436739" y="1384951"/>
                  <a:pt x="356708" y="1339237"/>
                  <a:pt x="313544" y="1264475"/>
                </a:cubicBezTo>
                <a:lnTo>
                  <a:pt x="53845" y="814662"/>
                </a:lnTo>
                <a:lnTo>
                  <a:pt x="9276" y="840394"/>
                </a:lnTo>
                <a:cubicBezTo>
                  <a:pt x="4992" y="842867"/>
                  <a:pt x="-369" y="840264"/>
                  <a:pt x="21" y="834258"/>
                </a:cubicBezTo>
                <a:lnTo>
                  <a:pt x="13314" y="721201"/>
                </a:lnTo>
                <a:cubicBezTo>
                  <a:pt x="14271" y="712968"/>
                  <a:pt x="22896" y="707989"/>
                  <a:pt x="30563" y="711243"/>
                </a:cubicBezTo>
                <a:lnTo>
                  <a:pt x="135061" y="756293"/>
                </a:lnTo>
                <a:cubicBezTo>
                  <a:pt x="139600" y="757471"/>
                  <a:pt x="140032" y="764902"/>
                  <a:pt x="135748" y="767375"/>
                </a:cubicBezTo>
                <a:lnTo>
                  <a:pt x="89732" y="793943"/>
                </a:lnTo>
                <a:lnTo>
                  <a:pt x="349431" y="1243755"/>
                </a:lnTo>
                <a:cubicBezTo>
                  <a:pt x="385121" y="1305572"/>
                  <a:pt x="451416" y="1343938"/>
                  <a:pt x="522791" y="1344849"/>
                </a:cubicBezTo>
                <a:lnTo>
                  <a:pt x="1042502" y="1345660"/>
                </a:lnTo>
                <a:cubicBezTo>
                  <a:pt x="1113934" y="1346538"/>
                  <a:pt x="1181483" y="1307539"/>
                  <a:pt x="1216438" y="1245238"/>
                </a:cubicBezTo>
                <a:lnTo>
                  <a:pt x="1475591" y="794750"/>
                </a:lnTo>
                <a:cubicBezTo>
                  <a:pt x="1510489" y="732482"/>
                  <a:pt x="1510353" y="655919"/>
                  <a:pt x="1474663" y="594103"/>
                </a:cubicBezTo>
                <a:lnTo>
                  <a:pt x="1214964" y="144290"/>
                </a:lnTo>
                <a:cubicBezTo>
                  <a:pt x="1179310" y="82535"/>
                  <a:pt x="1113072" y="44136"/>
                  <a:pt x="1041662" y="43163"/>
                </a:cubicBezTo>
                <a:lnTo>
                  <a:pt x="521987" y="42414"/>
                </a:lnTo>
                <a:cubicBezTo>
                  <a:pt x="450519" y="41473"/>
                  <a:pt x="382970" y="80473"/>
                  <a:pt x="348051" y="142836"/>
                </a:cubicBezTo>
                <a:lnTo>
                  <a:pt x="58418" y="643461"/>
                </a:lnTo>
                <a:cubicBezTo>
                  <a:pt x="52319" y="652681"/>
                  <a:pt x="39155" y="656482"/>
                  <a:pt x="29843" y="650378"/>
                </a:cubicBezTo>
                <a:cubicBezTo>
                  <a:pt x="20554" y="644180"/>
                  <a:pt x="16832" y="631050"/>
                  <a:pt x="22953" y="621734"/>
                </a:cubicBezTo>
                <a:lnTo>
                  <a:pt x="312528" y="121143"/>
                </a:lnTo>
                <a:cubicBezTo>
                  <a:pt x="355676" y="46431"/>
                  <a:pt x="436132" y="-21"/>
                  <a:pt x="522351" y="1"/>
                </a:cubicBezTo>
                <a:close/>
              </a:path>
            </a:pathLst>
          </a:custGeom>
          <a:solidFill>
            <a:srgbClr val="5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" name="Graphic 33" descr="Users">
            <a:extLst>
              <a:ext uri="{FF2B5EF4-FFF2-40B4-BE49-F238E27FC236}">
                <a16:creationId xmlns:a16="http://schemas.microsoft.com/office/drawing/2014/main" id="{9B75F0B2-2421-4604-8893-A3F777C67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879297" y="1271186"/>
            <a:ext cx="453733" cy="453732"/>
          </a:xfrm>
          <a:prstGeom prst="rect">
            <a:avLst/>
          </a:prstGeom>
        </p:spPr>
      </p:pic>
      <p:pic>
        <p:nvPicPr>
          <p:cNvPr id="50" name="Graphic 40" descr="Puzzle">
            <a:extLst>
              <a:ext uri="{FF2B5EF4-FFF2-40B4-BE49-F238E27FC236}">
                <a16:creationId xmlns:a16="http://schemas.microsoft.com/office/drawing/2014/main" id="{DAA21286-40CC-445B-947A-535819CC724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879297" y="3201784"/>
            <a:ext cx="453733" cy="453732"/>
          </a:xfrm>
          <a:prstGeom prst="rect">
            <a:avLst/>
          </a:prstGeom>
        </p:spPr>
      </p:pic>
      <p:pic>
        <p:nvPicPr>
          <p:cNvPr id="51" name="Graphic 41" descr="Lightbulb">
            <a:extLst>
              <a:ext uri="{FF2B5EF4-FFF2-40B4-BE49-F238E27FC236}">
                <a16:creationId xmlns:a16="http://schemas.microsoft.com/office/drawing/2014/main" id="{081AD417-A998-4C77-957E-AA4F454780A5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94362" y="4151972"/>
            <a:ext cx="453733" cy="453732"/>
          </a:xfrm>
          <a:prstGeom prst="rect">
            <a:avLst/>
          </a:prstGeom>
        </p:spPr>
      </p:pic>
      <p:pic>
        <p:nvPicPr>
          <p:cNvPr id="54" name="Picture 6" descr="Image result for dollar icon transparent"/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123" y="2177894"/>
            <a:ext cx="540694" cy="54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00;p15"/>
          <p:cNvSpPr txBox="1">
            <a:spLocks/>
          </p:cNvSpPr>
          <p:nvPr/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815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0631" y="2098487"/>
            <a:ext cx="7904284" cy="1846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790841" y="2733448"/>
            <a:ext cx="761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Existing System</a:t>
            </a: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Google Shape;100;p15"/>
          <p:cNvSpPr txBox="1">
            <a:spLocks/>
          </p:cNvSpPr>
          <p:nvPr/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187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6553195" y="7033357"/>
            <a:ext cx="21336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/>
          </a:p>
        </p:txBody>
      </p:sp>
      <p:sp>
        <p:nvSpPr>
          <p:cNvPr id="12" name="Rectangle 11"/>
          <p:cNvSpPr/>
          <p:nvPr/>
        </p:nvSpPr>
        <p:spPr>
          <a:xfrm>
            <a:off x="120242" y="804654"/>
            <a:ext cx="4331503" cy="1012143"/>
          </a:xfrm>
          <a:prstGeom prst="rect">
            <a:avLst/>
          </a:prstGeom>
          <a:solidFill>
            <a:srgbClr val="500000"/>
          </a:solidFill>
          <a:ln>
            <a:solidFill>
              <a:srgbClr val="5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0237" y="2052360"/>
            <a:ext cx="4331503" cy="1012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743438" y="804654"/>
            <a:ext cx="4331503" cy="1012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0238" y="3247193"/>
            <a:ext cx="4331503" cy="1012143"/>
          </a:xfrm>
          <a:prstGeom prst="rect">
            <a:avLst/>
          </a:prstGeom>
          <a:solidFill>
            <a:srgbClr val="500000"/>
          </a:solidFill>
          <a:ln>
            <a:solidFill>
              <a:srgbClr val="5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43438" y="2052361"/>
            <a:ext cx="4331503" cy="1012143"/>
          </a:xfrm>
          <a:prstGeom prst="rect">
            <a:avLst/>
          </a:prstGeom>
          <a:solidFill>
            <a:srgbClr val="500000"/>
          </a:solidFill>
          <a:ln>
            <a:solidFill>
              <a:srgbClr val="5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0239" y="4442025"/>
            <a:ext cx="4331503" cy="1012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743438" y="3247193"/>
            <a:ext cx="4331503" cy="10121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743437" y="4442025"/>
            <a:ext cx="4331503" cy="1012143"/>
          </a:xfrm>
          <a:prstGeom prst="rect">
            <a:avLst/>
          </a:prstGeom>
          <a:solidFill>
            <a:srgbClr val="500000"/>
          </a:solidFill>
          <a:ln>
            <a:solidFill>
              <a:srgbClr val="5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Image result for exce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53" y="804654"/>
            <a:ext cx="662747" cy="65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exce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752" y="804654"/>
            <a:ext cx="662747" cy="65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exce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52" y="2153184"/>
            <a:ext cx="662747" cy="65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exce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751" y="2031236"/>
            <a:ext cx="662747" cy="65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result for exce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53" y="3314232"/>
            <a:ext cx="662747" cy="65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exce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750" y="3300068"/>
            <a:ext cx="662747" cy="65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exce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51" y="4508245"/>
            <a:ext cx="662747" cy="65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exce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749" y="4508245"/>
            <a:ext cx="662747" cy="65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847200" y="875195"/>
            <a:ext cx="1644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Donations.csv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3499" y="875195"/>
            <a:ext cx="1644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Events.csv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47200" y="2189099"/>
            <a:ext cx="180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Participants.csv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7842" y="2153184"/>
            <a:ext cx="1813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Bike Teams.csv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47200" y="3391619"/>
            <a:ext cx="2265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National Teams.csv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539771" y="3377139"/>
            <a:ext cx="1813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Affiliates.csv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53007" y="4492142"/>
            <a:ext cx="3604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Bike MS Digital Advertising Reports. </a:t>
            </a:r>
            <a:r>
              <a:rPr lang="en-US" dirty="0" err="1" smtClean="0">
                <a:solidFill>
                  <a:schemeClr val="bg1"/>
                </a:solidFill>
              </a:rPr>
              <a:t>xlsx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39771" y="4487173"/>
            <a:ext cx="192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Google Analytics.csv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53006" y="1268639"/>
            <a:ext cx="3490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File consists of donations provided by donors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527842" y="1270840"/>
            <a:ext cx="349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File consists of various events organized by </a:t>
            </a:r>
            <a:r>
              <a:rPr lang="en-US" sz="1200" dirty="0" err="1" smtClean="0">
                <a:solidFill>
                  <a:schemeClr val="bg1"/>
                </a:solidFill>
              </a:rPr>
              <a:t>BikeMS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72724" y="2546324"/>
            <a:ext cx="3490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File consists of participant’s information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39771" y="2543554"/>
            <a:ext cx="3490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File consists of information on corporate teams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53007" y="3733402"/>
            <a:ext cx="3490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File consists of information on national teams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39770" y="3699824"/>
            <a:ext cx="349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File consists of affiliate codes for various chapters of national groups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47198" y="4844108"/>
            <a:ext cx="349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File consists of information on area-wise clicks per digital advertisement and various digital platforms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39771" y="4826363"/>
            <a:ext cx="349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File consists of information about google analytics on different platforms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Google Shape;100;p15"/>
          <p:cNvSpPr txBox="1">
            <a:spLocks/>
          </p:cNvSpPr>
          <p:nvPr/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kumimoji="0" lang="en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000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7002376" y="222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7</a:t>
            </a:r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0422F53-0C4E-48B1-BBA7-DE90D180F924}"/>
              </a:ext>
            </a:extLst>
          </p:cNvPr>
          <p:cNvGrpSpPr/>
          <p:nvPr/>
        </p:nvGrpSpPr>
        <p:grpSpPr>
          <a:xfrm>
            <a:off x="13069" y="2451388"/>
            <a:ext cx="2065592" cy="1729699"/>
            <a:chOff x="5853127" y="1941549"/>
            <a:chExt cx="2605496" cy="2181807"/>
          </a:xfrm>
        </p:grpSpPr>
        <p:sp>
          <p:nvSpPr>
            <p:cNvPr id="42" name="Freeform 101">
              <a:extLst>
                <a:ext uri="{FF2B5EF4-FFF2-40B4-BE49-F238E27FC236}">
                  <a16:creationId xmlns:a16="http://schemas.microsoft.com/office/drawing/2014/main" id="{05371844-0095-4C19-B91C-7DBC5B535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5552" y="1959513"/>
              <a:ext cx="1973071" cy="2163843"/>
            </a:xfrm>
            <a:custGeom>
              <a:avLst/>
              <a:gdLst>
                <a:gd name="T0" fmla="*/ 2242 w 2336"/>
                <a:gd name="T1" fmla="*/ 1081 h 2562"/>
                <a:gd name="T2" fmla="*/ 2229 w 2336"/>
                <a:gd name="T3" fmla="*/ 1087 h 2562"/>
                <a:gd name="T4" fmla="*/ 2246 w 2336"/>
                <a:gd name="T5" fmla="*/ 1091 h 2562"/>
                <a:gd name="T6" fmla="*/ 2246 w 2336"/>
                <a:gd name="T7" fmla="*/ 1443 h 2562"/>
                <a:gd name="T8" fmla="*/ 1639 w 2336"/>
                <a:gd name="T9" fmla="*/ 1467 h 2562"/>
                <a:gd name="T10" fmla="*/ 1479 w 2336"/>
                <a:gd name="T11" fmla="*/ 1531 h 2562"/>
                <a:gd name="T12" fmla="*/ 1716 w 2336"/>
                <a:gd name="T13" fmla="*/ 2241 h 2562"/>
                <a:gd name="T14" fmla="*/ 1433 w 2336"/>
                <a:gd name="T15" fmla="*/ 2485 h 2562"/>
                <a:gd name="T16" fmla="*/ 1196 w 2336"/>
                <a:gd name="T17" fmla="*/ 1951 h 2562"/>
                <a:gd name="T18" fmla="*/ 517 w 2336"/>
                <a:gd name="T19" fmla="*/ 1302 h 2562"/>
                <a:gd name="T20" fmla="*/ 0 w 2336"/>
                <a:gd name="T21" fmla="*/ 1286 h 2562"/>
                <a:gd name="T22" fmla="*/ 0 w 2336"/>
                <a:gd name="T23" fmla="*/ 294 h 2562"/>
                <a:gd name="T24" fmla="*/ 562 w 2336"/>
                <a:gd name="T25" fmla="*/ 294 h 2562"/>
                <a:gd name="T26" fmla="*/ 1112 w 2336"/>
                <a:gd name="T27" fmla="*/ 49 h 2562"/>
                <a:gd name="T28" fmla="*/ 1532 w 2336"/>
                <a:gd name="T29" fmla="*/ 19 h 2562"/>
                <a:gd name="T30" fmla="*/ 2084 w 2336"/>
                <a:gd name="T31" fmla="*/ 30 h 2562"/>
                <a:gd name="T32" fmla="*/ 2084 w 2336"/>
                <a:gd name="T33" fmla="*/ 338 h 2562"/>
                <a:gd name="T34" fmla="*/ 2081 w 2336"/>
                <a:gd name="T35" fmla="*/ 340 h 2562"/>
                <a:gd name="T36" fmla="*/ 2165 w 2336"/>
                <a:gd name="T37" fmla="*/ 352 h 2562"/>
                <a:gd name="T38" fmla="*/ 2165 w 2336"/>
                <a:gd name="T39" fmla="*/ 705 h 2562"/>
                <a:gd name="T40" fmla="*/ 2142 w 2336"/>
                <a:gd name="T41" fmla="*/ 715 h 2562"/>
                <a:gd name="T42" fmla="*/ 2242 w 2336"/>
                <a:gd name="T43" fmla="*/ 728 h 2562"/>
                <a:gd name="T44" fmla="*/ 2242 w 2336"/>
                <a:gd name="T45" fmla="*/ 1081 h 2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36" h="2562">
                  <a:moveTo>
                    <a:pt x="2242" y="1081"/>
                  </a:moveTo>
                  <a:cubicBezTo>
                    <a:pt x="2239" y="1083"/>
                    <a:pt x="2234" y="1085"/>
                    <a:pt x="2229" y="1087"/>
                  </a:cubicBezTo>
                  <a:cubicBezTo>
                    <a:pt x="2236" y="1088"/>
                    <a:pt x="2242" y="1089"/>
                    <a:pt x="2246" y="1091"/>
                  </a:cubicBezTo>
                  <a:cubicBezTo>
                    <a:pt x="2334" y="1114"/>
                    <a:pt x="2334" y="1389"/>
                    <a:pt x="2246" y="1443"/>
                  </a:cubicBezTo>
                  <a:cubicBezTo>
                    <a:pt x="2176" y="1487"/>
                    <a:pt x="1837" y="1500"/>
                    <a:pt x="1639" y="1467"/>
                  </a:cubicBezTo>
                  <a:cubicBezTo>
                    <a:pt x="1564" y="1481"/>
                    <a:pt x="1503" y="1500"/>
                    <a:pt x="1479" y="1531"/>
                  </a:cubicBezTo>
                  <a:cubicBezTo>
                    <a:pt x="1395" y="1638"/>
                    <a:pt x="1746" y="1920"/>
                    <a:pt x="1716" y="2241"/>
                  </a:cubicBezTo>
                  <a:cubicBezTo>
                    <a:pt x="1685" y="2562"/>
                    <a:pt x="1502" y="2493"/>
                    <a:pt x="1433" y="2485"/>
                  </a:cubicBezTo>
                  <a:cubicBezTo>
                    <a:pt x="1364" y="2478"/>
                    <a:pt x="1380" y="2127"/>
                    <a:pt x="1196" y="1951"/>
                  </a:cubicBezTo>
                  <a:cubicBezTo>
                    <a:pt x="1013" y="1775"/>
                    <a:pt x="616" y="1332"/>
                    <a:pt x="517" y="1302"/>
                  </a:cubicBezTo>
                  <a:cubicBezTo>
                    <a:pt x="417" y="1271"/>
                    <a:pt x="0" y="1286"/>
                    <a:pt x="0" y="1286"/>
                  </a:cubicBezTo>
                  <a:lnTo>
                    <a:pt x="0" y="294"/>
                  </a:lnTo>
                  <a:lnTo>
                    <a:pt x="562" y="294"/>
                  </a:lnTo>
                  <a:cubicBezTo>
                    <a:pt x="608" y="294"/>
                    <a:pt x="738" y="126"/>
                    <a:pt x="1112" y="49"/>
                  </a:cubicBezTo>
                  <a:cubicBezTo>
                    <a:pt x="1250" y="21"/>
                    <a:pt x="1397" y="15"/>
                    <a:pt x="1532" y="19"/>
                  </a:cubicBezTo>
                  <a:cubicBezTo>
                    <a:pt x="1687" y="0"/>
                    <a:pt x="2014" y="12"/>
                    <a:pt x="2084" y="30"/>
                  </a:cubicBezTo>
                  <a:cubicBezTo>
                    <a:pt x="2164" y="50"/>
                    <a:pt x="2164" y="291"/>
                    <a:pt x="2084" y="338"/>
                  </a:cubicBezTo>
                  <a:cubicBezTo>
                    <a:pt x="2083" y="339"/>
                    <a:pt x="2082" y="340"/>
                    <a:pt x="2081" y="340"/>
                  </a:cubicBezTo>
                  <a:cubicBezTo>
                    <a:pt x="2119" y="344"/>
                    <a:pt x="2148" y="348"/>
                    <a:pt x="2165" y="352"/>
                  </a:cubicBezTo>
                  <a:cubicBezTo>
                    <a:pt x="2255" y="375"/>
                    <a:pt x="2255" y="651"/>
                    <a:pt x="2165" y="705"/>
                  </a:cubicBezTo>
                  <a:cubicBezTo>
                    <a:pt x="2159" y="709"/>
                    <a:pt x="2151" y="712"/>
                    <a:pt x="2142" y="715"/>
                  </a:cubicBezTo>
                  <a:cubicBezTo>
                    <a:pt x="2187" y="719"/>
                    <a:pt x="2223" y="723"/>
                    <a:pt x="2242" y="728"/>
                  </a:cubicBezTo>
                  <a:cubicBezTo>
                    <a:pt x="2336" y="751"/>
                    <a:pt x="2336" y="1027"/>
                    <a:pt x="2242" y="1081"/>
                  </a:cubicBezTo>
                  <a:close/>
                </a:path>
              </a:pathLst>
            </a:custGeom>
            <a:solidFill>
              <a:srgbClr val="EBAE78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102">
              <a:extLst>
                <a:ext uri="{FF2B5EF4-FFF2-40B4-BE49-F238E27FC236}">
                  <a16:creationId xmlns:a16="http://schemas.microsoft.com/office/drawing/2014/main" id="{771C6F97-AAB1-4265-A544-3DC399E9B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5552" y="2445594"/>
              <a:ext cx="1345870" cy="1633336"/>
            </a:xfrm>
            <a:custGeom>
              <a:avLst/>
              <a:gdLst>
                <a:gd name="T0" fmla="*/ 1485 w 1594"/>
                <a:gd name="T1" fmla="*/ 1698 h 1935"/>
                <a:gd name="T2" fmla="*/ 1235 w 1594"/>
                <a:gd name="T3" fmla="*/ 1212 h 1935"/>
                <a:gd name="T4" fmla="*/ 530 w 1594"/>
                <a:gd name="T5" fmla="*/ 553 h 1935"/>
                <a:gd name="T6" fmla="*/ 303 w 1594"/>
                <a:gd name="T7" fmla="*/ 0 h 1935"/>
                <a:gd name="T8" fmla="*/ 0 w 1594"/>
                <a:gd name="T9" fmla="*/ 106 h 1935"/>
                <a:gd name="T10" fmla="*/ 0 w 1594"/>
                <a:gd name="T11" fmla="*/ 712 h 1935"/>
                <a:gd name="T12" fmla="*/ 517 w 1594"/>
                <a:gd name="T13" fmla="*/ 728 h 1935"/>
                <a:gd name="T14" fmla="*/ 1196 w 1594"/>
                <a:gd name="T15" fmla="*/ 1377 h 1935"/>
                <a:gd name="T16" fmla="*/ 1433 w 1594"/>
                <a:gd name="T17" fmla="*/ 1911 h 1935"/>
                <a:gd name="T18" fmla="*/ 1594 w 1594"/>
                <a:gd name="T19" fmla="*/ 1910 h 1935"/>
                <a:gd name="T20" fmla="*/ 1485 w 1594"/>
                <a:gd name="T21" fmla="*/ 1698 h 1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4" h="1935">
                  <a:moveTo>
                    <a:pt x="1485" y="1698"/>
                  </a:moveTo>
                  <a:cubicBezTo>
                    <a:pt x="1493" y="1508"/>
                    <a:pt x="1394" y="1334"/>
                    <a:pt x="1235" y="1212"/>
                  </a:cubicBezTo>
                  <a:cubicBezTo>
                    <a:pt x="1076" y="1091"/>
                    <a:pt x="750" y="606"/>
                    <a:pt x="530" y="553"/>
                  </a:cubicBezTo>
                  <a:cubicBezTo>
                    <a:pt x="311" y="500"/>
                    <a:pt x="303" y="0"/>
                    <a:pt x="303" y="0"/>
                  </a:cubicBezTo>
                  <a:lnTo>
                    <a:pt x="0" y="106"/>
                  </a:lnTo>
                  <a:lnTo>
                    <a:pt x="0" y="712"/>
                  </a:lnTo>
                  <a:cubicBezTo>
                    <a:pt x="0" y="712"/>
                    <a:pt x="417" y="697"/>
                    <a:pt x="517" y="728"/>
                  </a:cubicBezTo>
                  <a:cubicBezTo>
                    <a:pt x="616" y="758"/>
                    <a:pt x="1013" y="1201"/>
                    <a:pt x="1196" y="1377"/>
                  </a:cubicBezTo>
                  <a:cubicBezTo>
                    <a:pt x="1380" y="1553"/>
                    <a:pt x="1364" y="1904"/>
                    <a:pt x="1433" y="1911"/>
                  </a:cubicBezTo>
                  <a:cubicBezTo>
                    <a:pt x="1469" y="1915"/>
                    <a:pt x="1534" y="1935"/>
                    <a:pt x="1594" y="1910"/>
                  </a:cubicBezTo>
                  <a:cubicBezTo>
                    <a:pt x="1533" y="1884"/>
                    <a:pt x="1480" y="1829"/>
                    <a:pt x="1485" y="1698"/>
                  </a:cubicBezTo>
                  <a:close/>
                </a:path>
              </a:pathLst>
            </a:custGeom>
            <a:solidFill>
              <a:srgbClr val="D58C5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103">
              <a:extLst>
                <a:ext uri="{FF2B5EF4-FFF2-40B4-BE49-F238E27FC236}">
                  <a16:creationId xmlns:a16="http://schemas.microsoft.com/office/drawing/2014/main" id="{FA229C16-332E-4EB6-9A39-F3582F8FF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940" y="2997009"/>
              <a:ext cx="784001" cy="373708"/>
            </a:xfrm>
            <a:custGeom>
              <a:avLst/>
              <a:gdLst>
                <a:gd name="T0" fmla="*/ 88 w 926"/>
                <a:gd name="T1" fmla="*/ 302 h 442"/>
                <a:gd name="T2" fmla="*/ 248 w 926"/>
                <a:gd name="T3" fmla="*/ 238 h 442"/>
                <a:gd name="T4" fmla="*/ 855 w 926"/>
                <a:gd name="T5" fmla="*/ 214 h 442"/>
                <a:gd name="T6" fmla="*/ 920 w 926"/>
                <a:gd name="T7" fmla="*/ 0 h 442"/>
                <a:gd name="T8" fmla="*/ 496 w 926"/>
                <a:gd name="T9" fmla="*/ 156 h 442"/>
                <a:gd name="T10" fmla="*/ 26 w 926"/>
                <a:gd name="T11" fmla="*/ 254 h 442"/>
                <a:gd name="T12" fmla="*/ 108 w 926"/>
                <a:gd name="T13" fmla="*/ 442 h 442"/>
                <a:gd name="T14" fmla="*/ 88 w 926"/>
                <a:gd name="T15" fmla="*/ 30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6" h="442">
                  <a:moveTo>
                    <a:pt x="88" y="302"/>
                  </a:moveTo>
                  <a:cubicBezTo>
                    <a:pt x="112" y="271"/>
                    <a:pt x="173" y="252"/>
                    <a:pt x="248" y="238"/>
                  </a:cubicBezTo>
                  <a:cubicBezTo>
                    <a:pt x="446" y="271"/>
                    <a:pt x="785" y="258"/>
                    <a:pt x="855" y="214"/>
                  </a:cubicBezTo>
                  <a:cubicBezTo>
                    <a:pt x="904" y="184"/>
                    <a:pt x="926" y="85"/>
                    <a:pt x="920" y="0"/>
                  </a:cubicBezTo>
                  <a:cubicBezTo>
                    <a:pt x="864" y="59"/>
                    <a:pt x="706" y="198"/>
                    <a:pt x="496" y="156"/>
                  </a:cubicBezTo>
                  <a:cubicBezTo>
                    <a:pt x="231" y="103"/>
                    <a:pt x="64" y="194"/>
                    <a:pt x="26" y="254"/>
                  </a:cubicBezTo>
                  <a:cubicBezTo>
                    <a:pt x="0" y="297"/>
                    <a:pt x="55" y="384"/>
                    <a:pt x="108" y="442"/>
                  </a:cubicBezTo>
                  <a:cubicBezTo>
                    <a:pt x="77" y="382"/>
                    <a:pt x="63" y="334"/>
                    <a:pt x="88" y="302"/>
                  </a:cubicBezTo>
                  <a:close/>
                </a:path>
              </a:pathLst>
            </a:custGeom>
            <a:solidFill>
              <a:srgbClr val="D58C5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104">
              <a:extLst>
                <a:ext uri="{FF2B5EF4-FFF2-40B4-BE49-F238E27FC236}">
                  <a16:creationId xmlns:a16="http://schemas.microsoft.com/office/drawing/2014/main" id="{C469CFFD-235F-4081-95DA-4C76308AC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568" y="2691247"/>
              <a:ext cx="504375" cy="203840"/>
            </a:xfrm>
            <a:custGeom>
              <a:avLst/>
              <a:gdLst>
                <a:gd name="T0" fmla="*/ 591 w 597"/>
                <a:gd name="T1" fmla="*/ 0 h 241"/>
                <a:gd name="T2" fmla="*/ 0 w 597"/>
                <a:gd name="T3" fmla="*/ 131 h 241"/>
                <a:gd name="T4" fmla="*/ 509 w 597"/>
                <a:gd name="T5" fmla="*/ 220 h 241"/>
                <a:gd name="T6" fmla="*/ 522 w 597"/>
                <a:gd name="T7" fmla="*/ 214 h 241"/>
                <a:gd name="T8" fmla="*/ 591 w 597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241">
                  <a:moveTo>
                    <a:pt x="591" y="0"/>
                  </a:moveTo>
                  <a:cubicBezTo>
                    <a:pt x="538" y="45"/>
                    <a:pt x="339" y="182"/>
                    <a:pt x="0" y="131"/>
                  </a:cubicBezTo>
                  <a:cubicBezTo>
                    <a:pt x="0" y="131"/>
                    <a:pt x="260" y="241"/>
                    <a:pt x="509" y="220"/>
                  </a:cubicBezTo>
                  <a:cubicBezTo>
                    <a:pt x="514" y="218"/>
                    <a:pt x="519" y="216"/>
                    <a:pt x="522" y="214"/>
                  </a:cubicBezTo>
                  <a:cubicBezTo>
                    <a:pt x="574" y="184"/>
                    <a:pt x="597" y="86"/>
                    <a:pt x="591" y="0"/>
                  </a:cubicBezTo>
                  <a:close/>
                </a:path>
              </a:pathLst>
            </a:custGeom>
            <a:solidFill>
              <a:srgbClr val="D58C5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105">
              <a:extLst>
                <a:ext uri="{FF2B5EF4-FFF2-40B4-BE49-F238E27FC236}">
                  <a16:creationId xmlns:a16="http://schemas.microsoft.com/office/drawing/2014/main" id="{90C2D6D4-58FA-4095-946B-D7286CBE7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795" y="2367194"/>
              <a:ext cx="433814" cy="253495"/>
            </a:xfrm>
            <a:custGeom>
              <a:avLst/>
              <a:gdLst>
                <a:gd name="T0" fmla="*/ 437 w 511"/>
                <a:gd name="T1" fmla="*/ 224 h 302"/>
                <a:gd name="T2" fmla="*/ 502 w 511"/>
                <a:gd name="T3" fmla="*/ 0 h 302"/>
                <a:gd name="T4" fmla="*/ 0 w 511"/>
                <a:gd name="T5" fmla="*/ 169 h 302"/>
                <a:gd name="T6" fmla="*/ 437 w 511"/>
                <a:gd name="T7" fmla="*/ 22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1" h="302">
                  <a:moveTo>
                    <a:pt x="437" y="224"/>
                  </a:moveTo>
                  <a:cubicBezTo>
                    <a:pt x="489" y="192"/>
                    <a:pt x="511" y="87"/>
                    <a:pt x="502" y="0"/>
                  </a:cubicBezTo>
                  <a:cubicBezTo>
                    <a:pt x="463" y="76"/>
                    <a:pt x="346" y="189"/>
                    <a:pt x="0" y="169"/>
                  </a:cubicBezTo>
                  <a:cubicBezTo>
                    <a:pt x="0" y="169"/>
                    <a:pt x="223" y="302"/>
                    <a:pt x="437" y="224"/>
                  </a:cubicBezTo>
                  <a:close/>
                </a:path>
              </a:pathLst>
            </a:custGeom>
            <a:solidFill>
              <a:srgbClr val="D58C5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106">
              <a:extLst>
                <a:ext uri="{FF2B5EF4-FFF2-40B4-BE49-F238E27FC236}">
                  <a16:creationId xmlns:a16="http://schemas.microsoft.com/office/drawing/2014/main" id="{3134878D-DC12-43DC-BB9A-181A0AA1B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4701" y="2082341"/>
              <a:ext cx="334507" cy="196001"/>
            </a:xfrm>
            <a:custGeom>
              <a:avLst/>
              <a:gdLst>
                <a:gd name="T0" fmla="*/ 0 w 399"/>
                <a:gd name="T1" fmla="*/ 178 h 230"/>
                <a:gd name="T2" fmla="*/ 334 w 399"/>
                <a:gd name="T3" fmla="*/ 192 h 230"/>
                <a:gd name="T4" fmla="*/ 393 w 399"/>
                <a:gd name="T5" fmla="*/ 0 h 230"/>
                <a:gd name="T6" fmla="*/ 0 w 399"/>
                <a:gd name="T7" fmla="*/ 17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230">
                  <a:moveTo>
                    <a:pt x="0" y="178"/>
                  </a:moveTo>
                  <a:cubicBezTo>
                    <a:pt x="0" y="178"/>
                    <a:pt x="183" y="230"/>
                    <a:pt x="334" y="192"/>
                  </a:cubicBezTo>
                  <a:cubicBezTo>
                    <a:pt x="380" y="166"/>
                    <a:pt x="399" y="76"/>
                    <a:pt x="393" y="0"/>
                  </a:cubicBezTo>
                  <a:cubicBezTo>
                    <a:pt x="369" y="55"/>
                    <a:pt x="285" y="172"/>
                    <a:pt x="0" y="178"/>
                  </a:cubicBezTo>
                  <a:close/>
                </a:path>
              </a:pathLst>
            </a:custGeom>
            <a:solidFill>
              <a:srgbClr val="D58C55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107">
              <a:extLst>
                <a:ext uri="{FF2B5EF4-FFF2-40B4-BE49-F238E27FC236}">
                  <a16:creationId xmlns:a16="http://schemas.microsoft.com/office/drawing/2014/main" id="{88D35C36-918D-4E02-BD31-E33A4D303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393" y="2045754"/>
              <a:ext cx="572322" cy="237814"/>
            </a:xfrm>
            <a:custGeom>
              <a:avLst/>
              <a:gdLst>
                <a:gd name="T0" fmla="*/ 677 w 677"/>
                <a:gd name="T1" fmla="*/ 0 h 281"/>
                <a:gd name="T2" fmla="*/ 320 w 677"/>
                <a:gd name="T3" fmla="*/ 191 h 281"/>
                <a:gd name="T4" fmla="*/ 41 w 677"/>
                <a:gd name="T5" fmla="*/ 191 h 281"/>
                <a:gd name="T6" fmla="*/ 0 w 677"/>
                <a:gd name="T7" fmla="*/ 266 h 281"/>
                <a:gd name="T8" fmla="*/ 369 w 677"/>
                <a:gd name="T9" fmla="*/ 246 h 281"/>
                <a:gd name="T10" fmla="*/ 677 w 677"/>
                <a:gd name="T1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7" h="281">
                  <a:moveTo>
                    <a:pt x="677" y="0"/>
                  </a:moveTo>
                  <a:cubicBezTo>
                    <a:pt x="448" y="82"/>
                    <a:pt x="357" y="191"/>
                    <a:pt x="320" y="191"/>
                  </a:cubicBezTo>
                  <a:lnTo>
                    <a:pt x="41" y="191"/>
                  </a:lnTo>
                  <a:lnTo>
                    <a:pt x="0" y="266"/>
                  </a:lnTo>
                  <a:cubicBezTo>
                    <a:pt x="0" y="266"/>
                    <a:pt x="329" y="281"/>
                    <a:pt x="369" y="246"/>
                  </a:cubicBezTo>
                  <a:cubicBezTo>
                    <a:pt x="424" y="198"/>
                    <a:pt x="598" y="62"/>
                    <a:pt x="677" y="0"/>
                  </a:cubicBezTo>
                  <a:close/>
                </a:path>
              </a:pathLst>
            </a:custGeom>
            <a:solidFill>
              <a:srgbClr val="F79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108">
              <a:extLst>
                <a:ext uri="{FF2B5EF4-FFF2-40B4-BE49-F238E27FC236}">
                  <a16:creationId xmlns:a16="http://schemas.microsoft.com/office/drawing/2014/main" id="{AE21045A-CAB3-4ED0-8FF7-1E978E688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019" y="2092794"/>
              <a:ext cx="373708" cy="1053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59">
              <a:extLst>
                <a:ext uri="{FF2B5EF4-FFF2-40B4-BE49-F238E27FC236}">
                  <a16:creationId xmlns:a16="http://schemas.microsoft.com/office/drawing/2014/main" id="{E2EF6FB6-3B1C-48FC-84D2-FB1E48AD7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3127" y="1941549"/>
              <a:ext cx="601065" cy="134652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51" name="Graphic 5" descr="Close">
            <a:extLst>
              <a:ext uri="{FF2B5EF4-FFF2-40B4-BE49-F238E27FC236}">
                <a16:creationId xmlns:a16="http://schemas.microsoft.com/office/drawing/2014/main" id="{CCE72A71-C3DE-454E-A67F-D6175CE6F677}"/>
              </a:ext>
            </a:extLst>
          </p:cNvPr>
          <p:cNvSpPr/>
          <p:nvPr/>
        </p:nvSpPr>
        <p:spPr>
          <a:xfrm>
            <a:off x="2385987" y="2563005"/>
            <a:ext cx="1142237" cy="1142237"/>
          </a:xfrm>
          <a:custGeom>
            <a:avLst/>
            <a:gdLst>
              <a:gd name="connsiteX0" fmla="*/ 681514 w 685800"/>
              <a:gd name="connsiteY0" fmla="*/ 88106 h 685800"/>
              <a:gd name="connsiteX1" fmla="*/ 600551 w 685800"/>
              <a:gd name="connsiteY1" fmla="*/ 7144 h 685800"/>
              <a:gd name="connsiteX2" fmla="*/ 344329 w 685800"/>
              <a:gd name="connsiteY2" fmla="*/ 263366 h 685800"/>
              <a:gd name="connsiteX3" fmla="*/ 88106 w 685800"/>
              <a:gd name="connsiteY3" fmla="*/ 7144 h 685800"/>
              <a:gd name="connsiteX4" fmla="*/ 7144 w 685800"/>
              <a:gd name="connsiteY4" fmla="*/ 88106 h 685800"/>
              <a:gd name="connsiteX5" fmla="*/ 263366 w 685800"/>
              <a:gd name="connsiteY5" fmla="*/ 344329 h 685800"/>
              <a:gd name="connsiteX6" fmla="*/ 7144 w 685800"/>
              <a:gd name="connsiteY6" fmla="*/ 600551 h 685800"/>
              <a:gd name="connsiteX7" fmla="*/ 88106 w 685800"/>
              <a:gd name="connsiteY7" fmla="*/ 681514 h 685800"/>
              <a:gd name="connsiteX8" fmla="*/ 344329 w 685800"/>
              <a:gd name="connsiteY8" fmla="*/ 425291 h 685800"/>
              <a:gd name="connsiteX9" fmla="*/ 600551 w 685800"/>
              <a:gd name="connsiteY9" fmla="*/ 681514 h 685800"/>
              <a:gd name="connsiteX10" fmla="*/ 681514 w 685800"/>
              <a:gd name="connsiteY10" fmla="*/ 600551 h 685800"/>
              <a:gd name="connsiteX11" fmla="*/ 425291 w 685800"/>
              <a:gd name="connsiteY11" fmla="*/ 344329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685800">
                <a:moveTo>
                  <a:pt x="681514" y="88106"/>
                </a:moveTo>
                <a:lnTo>
                  <a:pt x="600551" y="7144"/>
                </a:lnTo>
                <a:lnTo>
                  <a:pt x="344329" y="263366"/>
                </a:lnTo>
                <a:lnTo>
                  <a:pt x="88106" y="7144"/>
                </a:lnTo>
                <a:lnTo>
                  <a:pt x="7144" y="88106"/>
                </a:lnTo>
                <a:lnTo>
                  <a:pt x="263366" y="344329"/>
                </a:lnTo>
                <a:lnTo>
                  <a:pt x="7144" y="600551"/>
                </a:lnTo>
                <a:lnTo>
                  <a:pt x="88106" y="681514"/>
                </a:lnTo>
                <a:lnTo>
                  <a:pt x="344329" y="425291"/>
                </a:lnTo>
                <a:lnTo>
                  <a:pt x="600551" y="681514"/>
                </a:lnTo>
                <a:lnTo>
                  <a:pt x="681514" y="600551"/>
                </a:lnTo>
                <a:lnTo>
                  <a:pt x="425291" y="344329"/>
                </a:ln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4" name="Rectangle 3"/>
          <p:cNvSpPr/>
          <p:nvPr/>
        </p:nvSpPr>
        <p:spPr>
          <a:xfrm>
            <a:off x="4288163" y="602802"/>
            <a:ext cx="4618445" cy="16802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88164" y="638194"/>
            <a:ext cx="1415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Reason 1:  </a:t>
            </a:r>
            <a:endParaRPr 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320850" y="1022499"/>
            <a:ext cx="39829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Dataset of around 273.5 MB</a:t>
            </a:r>
          </a:p>
          <a:p>
            <a:endParaRPr lang="en-US" dirty="0"/>
          </a:p>
          <a:p>
            <a:r>
              <a:rPr lang="en-US" dirty="0" smtClean="0"/>
              <a:t>Aggregated Record Size ~ 4.3 million records  </a:t>
            </a:r>
          </a:p>
          <a:p>
            <a:endParaRPr lang="en-US" dirty="0" smtClean="0"/>
          </a:p>
          <a:p>
            <a:r>
              <a:rPr lang="en-US" dirty="0" smtClean="0"/>
              <a:t>Single view of raw-data</a:t>
            </a:r>
          </a:p>
          <a:p>
            <a:endParaRPr lang="en-US" sz="1800" dirty="0"/>
          </a:p>
        </p:txBody>
      </p:sp>
      <p:sp>
        <p:nvSpPr>
          <p:cNvPr id="62" name="Rectangle 61"/>
          <p:cNvSpPr/>
          <p:nvPr/>
        </p:nvSpPr>
        <p:spPr>
          <a:xfrm>
            <a:off x="4288164" y="2493696"/>
            <a:ext cx="4618444" cy="1652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4288164" y="2528205"/>
            <a:ext cx="1388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Reason 2:  </a:t>
            </a:r>
            <a:endParaRPr lang="en-US" sz="16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4329105" y="2905023"/>
            <a:ext cx="39051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needed from external sources</a:t>
            </a:r>
          </a:p>
          <a:p>
            <a:endParaRPr lang="en-US" dirty="0"/>
          </a:p>
          <a:p>
            <a:r>
              <a:rPr lang="en-US" dirty="0" smtClean="0"/>
              <a:t>Limited data importing abilities</a:t>
            </a:r>
          </a:p>
          <a:p>
            <a:endParaRPr lang="en-US" dirty="0" smtClean="0"/>
          </a:p>
          <a:p>
            <a:r>
              <a:rPr lang="en-US" dirty="0" smtClean="0"/>
              <a:t>Time-consuming process</a:t>
            </a:r>
          </a:p>
          <a:p>
            <a:endParaRPr lang="en-US" sz="1800" dirty="0"/>
          </a:p>
        </p:txBody>
      </p:sp>
      <p:sp>
        <p:nvSpPr>
          <p:cNvPr id="65" name="Rectangle 64"/>
          <p:cNvSpPr/>
          <p:nvPr/>
        </p:nvSpPr>
        <p:spPr>
          <a:xfrm>
            <a:off x="4284727" y="4354826"/>
            <a:ext cx="4621881" cy="1606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284728" y="4390218"/>
            <a:ext cx="1437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Reason 3:  </a:t>
            </a:r>
            <a:endParaRPr lang="en-US" sz="16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4284726" y="4766031"/>
            <a:ext cx="4683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maintain historical information</a:t>
            </a:r>
          </a:p>
          <a:p>
            <a:endParaRPr lang="en-US" dirty="0"/>
          </a:p>
          <a:p>
            <a:r>
              <a:rPr lang="en-US" dirty="0" smtClean="0"/>
              <a:t>Same cell update leads to loss of information</a:t>
            </a:r>
          </a:p>
          <a:p>
            <a:endParaRPr lang="en-US" dirty="0" smtClean="0"/>
          </a:p>
          <a:p>
            <a:r>
              <a:rPr lang="en-US" dirty="0" smtClean="0"/>
              <a:t>New historical sheet leads to increased space complexity</a:t>
            </a:r>
          </a:p>
          <a:p>
            <a:endParaRPr lang="en-US" sz="1800" dirty="0"/>
          </a:p>
        </p:txBody>
      </p:sp>
      <p:pic>
        <p:nvPicPr>
          <p:cNvPr id="1028" name="Picture 4" descr="Image result for exce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437" y="667001"/>
            <a:ext cx="662747" cy="65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exce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436" y="2571726"/>
            <a:ext cx="662748" cy="65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Image result for exce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72" y="4373274"/>
            <a:ext cx="667512" cy="65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888189" y="21371"/>
            <a:ext cx="5870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Existing System: Drawbacks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ummer">
      <a:dk1>
        <a:srgbClr val="000000"/>
      </a:dk1>
      <a:lt1>
        <a:srgbClr val="FFFFFF"/>
      </a:lt1>
      <a:dk2>
        <a:srgbClr val="D16207"/>
      </a:dk2>
      <a:lt2>
        <a:srgbClr val="F0B31E"/>
      </a:lt2>
      <a:accent1>
        <a:srgbClr val="51A6C2"/>
      </a:accent1>
      <a:accent2>
        <a:srgbClr val="51C2A9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1031</Words>
  <Application>Microsoft Office PowerPoint</Application>
  <PresentationFormat>On-screen Show (4:3)</PresentationFormat>
  <Paragraphs>226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Property Management System</dc:title>
  <dc:creator>Batra, Divyesh</dc:creator>
  <cp:lastModifiedBy>Batra, Divyesh</cp:lastModifiedBy>
  <cp:revision>90</cp:revision>
  <dcterms:modified xsi:type="dcterms:W3CDTF">2019-01-21T23:39:26Z</dcterms:modified>
</cp:coreProperties>
</file>